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6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notesSlides/notesSlide12.xml" ContentType="application/vnd.openxmlformats-officedocument.presentationml.notesSlide+xml"/>
  <Override PartName="/ppt/charts/chart8.xml" ContentType="application/vnd.openxmlformats-officedocument.drawingml.chart+xml"/>
  <Override PartName="/ppt/drawings/drawing1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9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647" r:id="rId2"/>
    <p:sldId id="922" r:id="rId3"/>
    <p:sldId id="893" r:id="rId4"/>
    <p:sldId id="894" r:id="rId5"/>
    <p:sldId id="709" r:id="rId6"/>
    <p:sldId id="955" r:id="rId7"/>
    <p:sldId id="940" r:id="rId8"/>
    <p:sldId id="948" r:id="rId9"/>
    <p:sldId id="952" r:id="rId10"/>
    <p:sldId id="454" r:id="rId11"/>
    <p:sldId id="937" r:id="rId12"/>
    <p:sldId id="960" r:id="rId13"/>
    <p:sldId id="964" r:id="rId14"/>
    <p:sldId id="913" r:id="rId15"/>
    <p:sldId id="544" r:id="rId16"/>
    <p:sldId id="967" r:id="rId17"/>
    <p:sldId id="96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85" autoAdjust="0"/>
    <p:restoredTop sz="94660"/>
  </p:normalViewPr>
  <p:slideViewPr>
    <p:cSldViewPr snapToGrid="0">
      <p:cViewPr varScale="1">
        <p:scale>
          <a:sx n="87" d="100"/>
          <a:sy n="87" d="100"/>
        </p:scale>
        <p:origin x="60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Pt>
            <c:idx val="14"/>
            <c:invertIfNegative val="0"/>
            <c:bubble3D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1-51A4-426E-B220-79B6733A184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 smtId="4294967295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</c:spPr>
                </c15:leaderLines>
              </c:ext>
            </c:extLst>
          </c:dLbls>
          <c:cat>
            <c:strRef>
              <c:f>Sheet2!$T$7:$T$16</c:f>
              <c:strCache>
                <c:ptCount val="10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  <c:pt idx="9">
                  <c:v>2025 Budget</c:v>
                </c:pt>
              </c:strCache>
            </c:strRef>
          </c:cat>
          <c:val>
            <c:numRef>
              <c:f>Sheet2!$U$7:$U$16</c:f>
              <c:numCache>
                <c:formatCode>#,##0</c:formatCode>
                <c:ptCount val="10"/>
                <c:pt idx="0">
                  <c:v>7934869</c:v>
                </c:pt>
                <c:pt idx="1">
                  <c:v>8049452</c:v>
                </c:pt>
                <c:pt idx="2">
                  <c:v>8385009</c:v>
                </c:pt>
                <c:pt idx="3">
                  <c:v>8863480</c:v>
                </c:pt>
                <c:pt idx="4">
                  <c:v>10256687</c:v>
                </c:pt>
                <c:pt idx="5">
                  <c:v>10775871</c:v>
                </c:pt>
                <c:pt idx="6">
                  <c:v>10548525</c:v>
                </c:pt>
                <c:pt idx="7">
                  <c:v>10841419</c:v>
                </c:pt>
                <c:pt idx="8">
                  <c:v>11248573</c:v>
                </c:pt>
                <c:pt idx="9">
                  <c:v>11000000</c:v>
                </c:pt>
              </c:numCache>
            </c:numRef>
          </c:val>
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<c:ext xmlns:c16="http://schemas.microsoft.com/office/drawing/2014/chart" uri="{C3380CC4-5D6E-409C-BE32-E72D297353CC}">
              <c16:uniqueId val="{00000002-51A4-426E-B220-79B6733A18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9"/>
        <c:overlap val="-39"/>
        <c:axId val="673167288"/>
        <c:axId val="673167680"/>
      </c:barChart>
      <c:catAx>
        <c:axId val="673167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0" b="1" i="0" u="none" strike="noStrike" kern="1200" baseline="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3167680"/>
        <c:crosses val="autoZero"/>
        <c:auto val="0"/>
        <c:lblAlgn val="ctr"/>
        <c:lblOffset val="100"/>
        <c:noMultiLvlLbl val="0"/>
      </c:catAx>
      <c:valAx>
        <c:axId val="673167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3167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1-E3C3-4A0C-9F33-E7CC089D8E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3-E3C3-4A0C-9F33-E7CC089D8EA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1-48E9-486B-8424-4ACE4839549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7-E3C3-4A0C-9F33-E7CC089D8EA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9-E3C3-4A0C-9F33-E7CC089D8EA9}"/>
              </c:ext>
            </c:extLst>
          </c:dPt>
          <c:dLbls>
            <c:dLbl>
              <c:idx val="2"/>
              <c:layout>
                <c:manualLayout>
                  <c:x val="-4.8309178091585636E-3"/>
                  <c:y val="-2.043049782514572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; </c:separator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8E9-486B-8424-4ACE4839549C}"/>
                </c:ext>
              </c:extLst>
            </c:dLbl>
            <c:dLbl>
              <c:idx val="3"/>
              <c:layout>
                <c:manualLayout>
                  <c:x val="3.6231884732842445E-3"/>
                  <c:y val="-3.502371162176132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; </c:separator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3C3-4A0C-9F33-E7CC089D8EA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 smtId="4294967295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eparator>; 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Groups and other orgs in service structure</c:v>
                </c:pt>
                <c:pt idx="1">
                  <c:v>Individuals</c:v>
                </c:pt>
              </c:strCache>
            </c:strRef>
          </c:cat>
          <c:val>
            <c:numRef>
              <c:f>Sheet1!$B$2:$B$3</c:f>
              <c:numCache>
                <c:formatCode>"$"#,##0</c:formatCode>
                <c:ptCount val="2"/>
                <c:pt idx="0">
                  <c:v>7192917</c:v>
                </c:pt>
                <c:pt idx="1">
                  <c:v>4055657</c:v>
                </c:pt>
              </c:numCache>
            </c:numRef>
          </c:val>
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<c:ext xmlns:c16="http://schemas.microsoft.com/office/drawing/2014/chart" uri="{C3380CC4-5D6E-409C-BE32-E72D297353CC}">
              <c16:uniqueId val="{00000000-48E9-486B-8424-4ACE483954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 smtId="4294967295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057864964008331E-2"/>
          <c:y val="3.3320110291242599E-2"/>
          <c:w val="0.92984688282012939"/>
          <c:h val="0.73981600999832153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 smtId="4294967295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057864964008331E-2"/>
          <c:y val="3.3320110291242599E-2"/>
          <c:w val="0.92984688282012939"/>
          <c:h val="0.7398160099983215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Number of Contributions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 smtId="4294967295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</c:spPr>
                </c15:leaderLines>
              </c:ext>
            </c:extLst>
          </c:dLbls>
          <c:cat>
            <c:strRef>
              <c:f>Sheet1!$A$2:$A$14</c:f>
              <c:strCache>
                <c:ptCount val="13"/>
                <c:pt idx="0">
                  <c:v>$0 - $50</c:v>
                </c:pt>
                <c:pt idx="1">
                  <c:v>$50 - $100</c:v>
                </c:pt>
                <c:pt idx="2">
                  <c:v>$100 - $150</c:v>
                </c:pt>
                <c:pt idx="3">
                  <c:v>$150 - $200</c:v>
                </c:pt>
                <c:pt idx="4">
                  <c:v>$200 - $300</c:v>
                </c:pt>
                <c:pt idx="5">
                  <c:v>$300 - $400</c:v>
                </c:pt>
                <c:pt idx="6">
                  <c:v>$400 -$500</c:v>
                </c:pt>
                <c:pt idx="7">
                  <c:v>$500 - $600</c:v>
                </c:pt>
                <c:pt idx="8">
                  <c:v>$600 - $700</c:v>
                </c:pt>
                <c:pt idx="9">
                  <c:v>$700 - $800</c:v>
                </c:pt>
                <c:pt idx="10">
                  <c:v>$800 - $900</c:v>
                </c:pt>
                <c:pt idx="11">
                  <c:v>$900 - $1,000</c:v>
                </c:pt>
                <c:pt idx="12">
                  <c:v>1,000 +</c:v>
                </c:pt>
              </c:strCache>
            </c:strRef>
          </c:cat>
          <c:val>
            <c:numRef>
              <c:f>Sheet1!$B$2:$B$14</c:f>
              <c:numCache>
                <c:formatCode>#,##0</c:formatCode>
                <c:ptCount val="13"/>
                <c:pt idx="0" formatCode="General">
                  <c:v>12416</c:v>
                </c:pt>
                <c:pt idx="1">
                  <c:v>14254</c:v>
                </c:pt>
                <c:pt idx="2">
                  <c:v>5582</c:v>
                </c:pt>
                <c:pt idx="3">
                  <c:v>3650</c:v>
                </c:pt>
                <c:pt idx="4">
                  <c:v>3743</c:v>
                </c:pt>
                <c:pt idx="5">
                  <c:v>1646</c:v>
                </c:pt>
                <c:pt idx="6">
                  <c:v>1038</c:v>
                </c:pt>
                <c:pt idx="7">
                  <c:v>575</c:v>
                </c:pt>
                <c:pt idx="8">
                  <c:v>264</c:v>
                </c:pt>
                <c:pt idx="9">
                  <c:v>308</c:v>
                </c:pt>
                <c:pt idx="10">
                  <c:v>163</c:v>
                </c:pt>
                <c:pt idx="11">
                  <c:v>215</c:v>
                </c:pt>
                <c:pt idx="12">
                  <c:v>537</c:v>
                </c:pt>
              </c:numCache>
            </c:numRef>
          </c:val>
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<c:ext xmlns:c16="http://schemas.microsoft.com/office/drawing/2014/chart" uri="{C3380CC4-5D6E-409C-BE32-E72D297353CC}">
              <c16:uniqueId val="{00000000-2106-473D-B2FC-33B23E52E8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89396144"/>
        <c:axId val="589386576"/>
      </c:barChart>
      <c:catAx>
        <c:axId val="589396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5400000" spcFirstLastPara="1" vertOverflow="ellipsis" wrap="square" anchor="ctr" anchorCtr="1"/>
          <a:lstStyle/>
          <a:p>
            <a:pPr>
              <a:defRPr sz="1197" b="0" i="0" u="none" strike="noStrike" kern="1200" baseline="0" smtId="4294967295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9386576"/>
        <c:crosses val="autoZero"/>
        <c:auto val="0"/>
        <c:lblAlgn val="ctr"/>
        <c:lblOffset val="100"/>
        <c:noMultiLvlLbl val="0"/>
      </c:catAx>
      <c:valAx>
        <c:axId val="589386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9396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 smtId="4294967295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057864964008331E-2"/>
          <c:y val="3.3320110291242599E-2"/>
          <c:w val="0.92984688282012939"/>
          <c:h val="0.73981600999832153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 smtId="4294967295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438817203044891E-2"/>
          <c:y val="5.0736654549837112E-2"/>
          <c:w val="0.92984688282012939"/>
          <c:h val="0.7398160099983215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Number of Contributions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 smtId="4294967295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</c:spPr>
                </c15:leaderLines>
              </c:ext>
            </c:extLst>
          </c:dLbls>
          <c:cat>
            <c:strRef>
              <c:f>Sheet1!$A$2:$A$17</c:f>
              <c:strCache>
                <c:ptCount val="15"/>
                <c:pt idx="0">
                  <c:v>$0 - $50</c:v>
                </c:pt>
                <c:pt idx="1">
                  <c:v>$50 - $100</c:v>
                </c:pt>
                <c:pt idx="2">
                  <c:v>$100 - $150</c:v>
                </c:pt>
                <c:pt idx="3">
                  <c:v>$150 - $200</c:v>
                </c:pt>
                <c:pt idx="4">
                  <c:v>$200 - $300</c:v>
                </c:pt>
                <c:pt idx="5">
                  <c:v>$300 - $400</c:v>
                </c:pt>
                <c:pt idx="6">
                  <c:v>$400 -$500</c:v>
                </c:pt>
                <c:pt idx="7">
                  <c:v>$500 - $600</c:v>
                </c:pt>
                <c:pt idx="8">
                  <c:v>$600 - $700</c:v>
                </c:pt>
                <c:pt idx="9">
                  <c:v>$700 - $800</c:v>
                </c:pt>
                <c:pt idx="10">
                  <c:v>$800 - $900</c:v>
                </c:pt>
                <c:pt idx="11">
                  <c:v>$900 - $1,000</c:v>
                </c:pt>
                <c:pt idx="12">
                  <c:v>$1,000 - $5,000</c:v>
                </c:pt>
                <c:pt idx="13">
                  <c:v>$5,000 - $7,500</c:v>
                </c:pt>
                <c:pt idx="14">
                  <c:v>$5 - 10k (bequest)</c:v>
                </c:pt>
              </c:strCache>
            </c:strRef>
          </c:cat>
          <c:val>
            <c:numRef>
              <c:f>Sheet1!$B$2:$B$17</c:f>
              <c:numCache>
                <c:formatCode>#,##0</c:formatCode>
                <c:ptCount val="16"/>
                <c:pt idx="0" formatCode="General">
                  <c:v>14862</c:v>
                </c:pt>
                <c:pt idx="1">
                  <c:v>9218</c:v>
                </c:pt>
                <c:pt idx="2">
                  <c:v>2657</c:v>
                </c:pt>
                <c:pt idx="3">
                  <c:v>1854</c:v>
                </c:pt>
                <c:pt idx="4">
                  <c:v>1760</c:v>
                </c:pt>
                <c:pt idx="5">
                  <c:v>752</c:v>
                </c:pt>
                <c:pt idx="6">
                  <c:v>557</c:v>
                </c:pt>
                <c:pt idx="7">
                  <c:v>207</c:v>
                </c:pt>
                <c:pt idx="8">
                  <c:v>92</c:v>
                </c:pt>
                <c:pt idx="9">
                  <c:v>112</c:v>
                </c:pt>
                <c:pt idx="10">
                  <c:v>56</c:v>
                </c:pt>
                <c:pt idx="11">
                  <c:v>197</c:v>
                </c:pt>
                <c:pt idx="12">
                  <c:v>294</c:v>
                </c:pt>
                <c:pt idx="13">
                  <c:v>11</c:v>
                </c:pt>
                <c:pt idx="14" formatCode="General">
                  <c:v>11</c:v>
                </c:pt>
              </c:numCache>
            </c:numRef>
          </c:val>
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<c:ext xmlns:c16="http://schemas.microsoft.com/office/drawing/2014/chart" uri="{C3380CC4-5D6E-409C-BE32-E72D297353CC}">
              <c16:uniqueId val="{00000000-2106-473D-B2FC-33B23E52E8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89396144"/>
        <c:axId val="589386576"/>
      </c:barChart>
      <c:catAx>
        <c:axId val="589396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5400000" spcFirstLastPara="1" vertOverflow="ellipsis" wrap="square" anchor="ctr" anchorCtr="1"/>
          <a:lstStyle/>
          <a:p>
            <a:pPr>
              <a:defRPr sz="1197" b="0" i="0" u="none" strike="noStrike" kern="1200" baseline="0" smtId="4294967295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9386576"/>
        <c:crosses val="autoZero"/>
        <c:auto val="0"/>
        <c:lblAlgn val="ctr"/>
        <c:lblOffset val="100"/>
        <c:noMultiLvlLbl val="0"/>
      </c:catAx>
      <c:valAx>
        <c:axId val="589386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9396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 smtId="4294967295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706951260566711"/>
          <c:y val="2.393074706196785E-2"/>
          <c:w val="0.87787222862243652"/>
          <c:h val="0.84796661138534546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0-1226-48F6-A0D0-09652F1D25B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1-1226-48F6-A0D0-09652F1D25B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2-1226-48F6-A0D0-09652F1D25B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3-1226-48F6-A0D0-09652F1D25B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4-1226-48F6-A0D0-09652F1D25B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5-1226-48F6-A0D0-09652F1D25B9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6-1226-48F6-A0D0-09652F1D25B9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7-1226-48F6-A0D0-09652F1D25B9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10-C612-484E-B3AC-D98DC458FF9B}"/>
              </c:ext>
            </c:extLst>
          </c:dPt>
          <c:dLbls>
            <c:dLbl>
              <c:idx val="4"/>
              <c:layout>
                <c:manualLayout>
                  <c:x val="-0.11875001341104507"/>
                  <c:y val="1.515151560306549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226-48F6-A0D0-09652F1D25B9}"/>
                </c:ext>
              </c:extLst>
            </c:dLbl>
            <c:dLbl>
              <c:idx val="5"/>
              <c:layout>
                <c:manualLayout>
                  <c:x val="-6.2500005587935448E-3"/>
                  <c:y val="-7.0109418593347073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226-48F6-A0D0-09652F1D25B9}"/>
                </c:ext>
              </c:extLst>
            </c:dLbl>
            <c:dLbl>
              <c:idx val="6"/>
              <c:layout>
                <c:manualLayout>
                  <c:x val="2.8645876795053482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>
                  <c15:layout>
                    <c:manualLayout>
                      <c:w val="9.2604174999999997E-2"/>
                      <c:h val="9.789419000000000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1226-48F6-A0D0-09652F1D25B9}"/>
                </c:ext>
              </c:extLst>
            </c:dLbl>
            <c:dLbl>
              <c:idx val="7"/>
              <c:layout>
                <c:manualLayout>
                  <c:x val="7.2916671633720398E-3"/>
                  <c:y val="1.104680076241493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226-48F6-A0D0-09652F1D25B9}"/>
                </c:ext>
              </c:extLst>
            </c:dLbl>
            <c:dLbl>
              <c:idx val="8"/>
              <c:layout>
                <c:manualLayout>
                  <c:x val="9.5833338797092438E-2"/>
                  <c:y val="7.285149395465850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C612-484E-B3AC-D98DC458FF9B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Salaries</c:v>
                </c:pt>
                <c:pt idx="1">
                  <c:v>Payroll Taxes and Employee Benefits</c:v>
                </c:pt>
                <c:pt idx="2">
                  <c:v>Professional Fees</c:v>
                </c:pt>
                <c:pt idx="3">
                  <c:v>Printing, Postage, Supplies &amp; Subscriptions</c:v>
                </c:pt>
                <c:pt idx="4">
                  <c:v>Data, Automation &amp; Website</c:v>
                </c:pt>
                <c:pt idx="5">
                  <c:v>Insurance</c:v>
                </c:pt>
                <c:pt idx="6">
                  <c:v>Facility and Equipment</c:v>
                </c:pt>
                <c:pt idx="7">
                  <c:v>Travel and Meetings</c:v>
                </c:pt>
              </c:strCache>
            </c:strRef>
          </c:cat>
          <c:val>
            <c:numRef>
              <c:f>Sheet1!$B$2:$B$9</c:f>
              <c:numCache>
                <c:formatCode>#,##0</c:formatCode>
                <c:ptCount val="8"/>
                <c:pt idx="0">
                  <c:v>9153868</c:v>
                </c:pt>
                <c:pt idx="1">
                  <c:v>2773887</c:v>
                </c:pt>
                <c:pt idx="2">
                  <c:v>1748646</c:v>
                </c:pt>
                <c:pt idx="3">
                  <c:v>604373</c:v>
                </c:pt>
                <c:pt idx="4">
                  <c:v>578875</c:v>
                </c:pt>
                <c:pt idx="5">
                  <c:v>75217</c:v>
                </c:pt>
                <c:pt idx="6">
                  <c:v>1287410</c:v>
                </c:pt>
                <c:pt idx="7">
                  <c:v>2462059</c:v>
                </c:pt>
              </c:numCache>
            </c:numRef>
          </c:val>
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<c:ext xmlns:c16="http://schemas.microsoft.com/office/drawing/2014/chart" uri="{C3380CC4-5D6E-409C-BE32-E72D297353CC}">
              <c16:uniqueId val="{00000000-E0A1-426B-90C2-9D25E06FAD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706951260566711"/>
          <c:y val="2.393074706196785E-2"/>
          <c:w val="0.87787222862243652"/>
          <c:h val="0.84796661138534546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0-1226-48F6-A0D0-09652F1D25B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1-1226-48F6-A0D0-09652F1D25B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2-1226-48F6-A0D0-09652F1D25B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3-1226-48F6-A0D0-09652F1D25B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4-1226-48F6-A0D0-09652F1D25B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5-1226-48F6-A0D0-09652F1D25B9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6-1226-48F6-A0D0-09652F1D25B9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7-1226-48F6-A0D0-09652F1D25B9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10-C612-484E-B3AC-D98DC458FF9B}"/>
              </c:ext>
            </c:extLst>
          </c:dPt>
          <c:dLbls>
            <c:dLbl>
              <c:idx val="4"/>
              <c:layout>
                <c:manualLayout>
                  <c:x val="-0.11875001341104507"/>
                  <c:y val="3.246753290295600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226-48F6-A0D0-09652F1D25B9}"/>
                </c:ext>
              </c:extLst>
            </c:dLbl>
            <c:dLbl>
              <c:idx val="5"/>
              <c:layout>
                <c:manualLayout>
                  <c:x val="-6.2500005587935448E-3"/>
                  <c:y val="-7.0109418593347073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226-48F6-A0D0-09652F1D25B9}"/>
                </c:ext>
              </c:extLst>
            </c:dLbl>
            <c:dLbl>
              <c:idx val="6"/>
              <c:layout>
                <c:manualLayout>
                  <c:x val="1.7187543213367462E-2"/>
                  <c:y val="2.1645021624863148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>
                  <c15:layout>
                    <c:manualLayout>
                      <c:w val="9.2604174999999997E-2"/>
                      <c:h val="9.789419000000000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1226-48F6-A0D0-09652F1D25B9}"/>
                </c:ext>
              </c:extLst>
            </c:dLbl>
            <c:dLbl>
              <c:idx val="7"/>
              <c:layout>
                <c:manualLayout>
                  <c:x val="7.2916671633720398E-3"/>
                  <c:y val="1.104680076241493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226-48F6-A0D0-09652F1D25B9}"/>
                </c:ext>
              </c:extLst>
            </c:dLbl>
            <c:dLbl>
              <c:idx val="8"/>
              <c:layout>
                <c:manualLayout>
                  <c:x val="-2.0833334419876337E-3"/>
                  <c:y val="2.523247152566909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C612-484E-B3AC-D98DC458FF9B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/>
            </c:extLst>
          </c:dLbls>
          <c:cat>
            <c:strRef>
              <c:f>Sheet1!$A$2:$A$12</c:f>
              <c:strCache>
                <c:ptCount val="11"/>
                <c:pt idx="0">
                  <c:v>Accounting and Audit</c:v>
                </c:pt>
                <c:pt idx="1">
                  <c:v>Legal</c:v>
                </c:pt>
                <c:pt idx="2">
                  <c:v>Human Resources</c:v>
                </c:pt>
                <c:pt idx="3">
                  <c:v>Editorial</c:v>
                </c:pt>
                <c:pt idx="4">
                  <c:v>Information Technology</c:v>
                </c:pt>
                <c:pt idx="5">
                  <c:v>Temporary Help</c:v>
                </c:pt>
                <c:pt idx="6">
                  <c:v>Payroll Processing</c:v>
                </c:pt>
                <c:pt idx="7">
                  <c:v>Translation</c:v>
                </c:pt>
                <c:pt idx="8">
                  <c:v>Interpretation</c:v>
                </c:pt>
                <c:pt idx="9">
                  <c:v>Project Management</c:v>
                </c:pt>
                <c:pt idx="10">
                  <c:v>Other</c:v>
                </c:pt>
              </c:strCache>
            </c:strRef>
          </c:cat>
          <c:val>
            <c:numRef>
              <c:f>Sheet1!$B$2:$B$12</c:f>
              <c:numCache>
                <c:formatCode>#,##0</c:formatCode>
                <c:ptCount val="11"/>
                <c:pt idx="0">
                  <c:v>305674</c:v>
                </c:pt>
                <c:pt idx="1">
                  <c:v>181842</c:v>
                </c:pt>
                <c:pt idx="2">
                  <c:v>60126</c:v>
                </c:pt>
                <c:pt idx="3">
                  <c:v>45755</c:v>
                </c:pt>
                <c:pt idx="4">
                  <c:v>295334</c:v>
                </c:pt>
                <c:pt idx="5">
                  <c:v>245180</c:v>
                </c:pt>
                <c:pt idx="6">
                  <c:v>34175</c:v>
                </c:pt>
                <c:pt idx="7">
                  <c:v>299203</c:v>
                </c:pt>
                <c:pt idx="8">
                  <c:v>68705</c:v>
                </c:pt>
                <c:pt idx="9">
                  <c:v>63745</c:v>
                </c:pt>
                <c:pt idx="10">
                  <c:v>148907</c:v>
                </c:pt>
              </c:numCache>
            </c:numRef>
          </c:val>
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<c:ext xmlns:c16="http://schemas.microsoft.com/office/drawing/2014/chart" uri="{C3380CC4-5D6E-409C-BE32-E72D297353CC}">
              <c16:uniqueId val="{00000000-E0A1-426B-90C2-9D25E06FAD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702192783355713"/>
          <c:y val="2.3930702358484268E-2"/>
          <c:w val="0.87787222862243652"/>
          <c:h val="0.84796661138534546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0-1226-48F6-A0D0-09652F1D25B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1-1226-48F6-A0D0-09652F1D25B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2-1226-48F6-A0D0-09652F1D25B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3-1226-48F6-A0D0-09652F1D25B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4-1226-48F6-A0D0-09652F1D25B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5-1226-48F6-A0D0-09652F1D25B9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6-1226-48F6-A0D0-09652F1D25B9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7-1226-48F6-A0D0-09652F1D25B9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10-C612-484E-B3AC-D98DC458FF9B}"/>
              </c:ext>
            </c:extLst>
          </c:dPt>
          <c:dLbls>
            <c:dLbl>
              <c:idx val="4"/>
              <c:layout>
                <c:manualLayout>
                  <c:x val="-0.11875001341104507"/>
                  <c:y val="1.515151560306549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226-48F6-A0D0-09652F1D25B9}"/>
                </c:ext>
              </c:extLst>
            </c:dLbl>
            <c:dLbl>
              <c:idx val="5"/>
              <c:layout>
                <c:manualLayout>
                  <c:x val="-6.2500005587935448E-3"/>
                  <c:y val="-7.0109418593347073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226-48F6-A0D0-09652F1D25B9}"/>
                </c:ext>
              </c:extLst>
            </c:dLbl>
            <c:dLbl>
              <c:idx val="6"/>
              <c:layout>
                <c:manualLayout>
                  <c:x val="2.604207955300808E-3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>
                  <c15:layout>
                    <c:manualLayout>
                      <c:w val="9.2604174999999997E-2"/>
                      <c:h val="9.789419000000000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1226-48F6-A0D0-09652F1D25B9}"/>
                </c:ext>
              </c:extLst>
            </c:dLbl>
            <c:dLbl>
              <c:idx val="7"/>
              <c:layout>
                <c:manualLayout>
                  <c:x val="7.0833340287208557E-2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226-48F6-A0D0-09652F1D25B9}"/>
                </c:ext>
              </c:extLst>
            </c:dLbl>
            <c:dLbl>
              <c:idx val="8"/>
              <c:layout>
                <c:manualLayout>
                  <c:x val="9.5833338797092438E-2"/>
                  <c:y val="7.285149395465850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C612-484E-B3AC-D98DC458FF9B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Salaries</c:v>
                </c:pt>
                <c:pt idx="1">
                  <c:v>Payroll Taxes and Employee Benefits</c:v>
                </c:pt>
                <c:pt idx="2">
                  <c:v>Professional Fees</c:v>
                </c:pt>
                <c:pt idx="3">
                  <c:v>Fulfillment</c:v>
                </c:pt>
                <c:pt idx="4">
                  <c:v>Website &amp; Licensing</c:v>
                </c:pt>
                <c:pt idx="5">
                  <c:v>Occupancy &amp; Depreciation</c:v>
                </c:pt>
                <c:pt idx="6">
                  <c:v>Contracted Services</c:v>
                </c:pt>
                <c:pt idx="7">
                  <c:v>Conferences &amp; Travel</c:v>
                </c:pt>
              </c:strCache>
            </c:strRef>
          </c:cat>
          <c:val>
            <c:numRef>
              <c:f>Sheet1!$B$2:$B$9</c:f>
              <c:numCache>
                <c:formatCode>#,##0</c:formatCode>
                <c:ptCount val="8"/>
                <c:pt idx="0">
                  <c:v>1104897</c:v>
                </c:pt>
                <c:pt idx="1">
                  <c:v>318721</c:v>
                </c:pt>
                <c:pt idx="2">
                  <c:v>263035</c:v>
                </c:pt>
                <c:pt idx="3">
                  <c:v>334098</c:v>
                </c:pt>
                <c:pt idx="4">
                  <c:v>116954</c:v>
                </c:pt>
                <c:pt idx="5">
                  <c:v>213410</c:v>
                </c:pt>
                <c:pt idx="6">
                  <c:v>70216</c:v>
                </c:pt>
                <c:pt idx="7">
                  <c:v>36292</c:v>
                </c:pt>
              </c:numCache>
            </c:numRef>
          </c:val>
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<c:ext xmlns:c16="http://schemas.microsoft.com/office/drawing/2014/chart" uri="{C3380CC4-5D6E-409C-BE32-E72D297353CC}">
              <c16:uniqueId val="{00000000-E0A1-426B-90C2-9D25E06FAD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0.03589</cdr:x>
      <cdr:y>0.2987</cdr:y>
    </cdr:from>
    <cdr:to>
      <cdr:x>0.25464</cdr:x>
      <cdr:y>0.55844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F5C9223C-1A7C-CA92-D4EF-FBEC285771DC}"/>
            </a:ext>
          </a:extLst>
        </cdr:cNvPr>
        <cdr:cNvSpPr txBox="1"/>
      </cdr:nvSpPr>
      <cdr:spPr>
        <a:xfrm xmlns:a="http://schemas.openxmlformats.org/drawingml/2006/main">
          <a:off x="437571" y="1752592"/>
          <a:ext cx="2667000" cy="15239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 kern="1200"/>
            <a:t>Other Includes:</a:t>
          </a:r>
        </a:p>
        <a:p xmlns:a="http://schemas.openxmlformats.org/drawingml/2006/main">
          <a:r>
            <a:rPr lang="en-US" kern="1200"/>
            <a:t>GSB leadership development facilitator</a:t>
          </a:r>
        </a:p>
        <a:p xmlns:a="http://schemas.openxmlformats.org/drawingml/2006/main">
          <a:r>
            <a:rPr lang="en-US" sz="1100" kern="1200"/>
            <a:t>PSA placement and tracking</a:t>
          </a:r>
        </a:p>
        <a:p xmlns:a="http://schemas.openxmlformats.org/drawingml/2006/main">
          <a:r>
            <a:rPr lang="en-US" kern="1200"/>
            <a:t>Board inventory consultant</a:t>
          </a:r>
        </a:p>
        <a:p xmlns:a="http://schemas.openxmlformats.org/drawingml/2006/main">
          <a:r>
            <a:rPr lang="en-US" sz="1100" kern="1200"/>
            <a:t>Video voice overs</a:t>
          </a:r>
        </a:p>
        <a:p xmlns:a="http://schemas.openxmlformats.org/drawingml/2006/main">
          <a:r>
            <a:rPr lang="en-US" kern="1200"/>
            <a:t>Video animation</a:t>
          </a:r>
        </a:p>
        <a:p xmlns:a="http://schemas.openxmlformats.org/drawingml/2006/main">
          <a:r>
            <a:rPr lang="en-US" kern="1200"/>
            <a:t>Video editing</a:t>
          </a:r>
        </a:p>
        <a:p xmlns:a="http://schemas.openxmlformats.org/drawingml/2006/main">
          <a:r>
            <a:rPr lang="en-US" kern="1200"/>
            <a:t>Podcast</a:t>
          </a:r>
          <a:endParaRPr lang="en-US" sz="1100" kern="120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F32DA0-1094-4669-9E77-390ED26D40A3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5DA508-31BD-4494-8092-287B02DB97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023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3213" y="692150"/>
            <a:ext cx="6407150" cy="3603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04382" y="4295705"/>
            <a:ext cx="6906438" cy="1206236"/>
          </a:xfrm>
        </p:spPr>
        <p:txBody>
          <a:bodyPr/>
          <a:lstStyle/>
          <a:p>
            <a:pPr>
              <a:lnSpc>
                <a:spcPct val="150000"/>
              </a:lnSpc>
            </a:pPr>
            <a:endParaRPr lang="en-US" sz="80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84B41400-DBB7-424F-ABEE-A558AACE5AFC}"/>
              </a:ext>
            </a:extLst>
          </p:cNvPr>
          <p:cNvSpPr>
            <a:spLocks noGrp="1"/>
          </p:cNvSpPr>
          <p:nvPr>
            <p:ph type="hdr" sz="quarter" idx="2"/>
          </p:nvPr>
        </p:nvSpPr>
        <p:spPr/>
        <p:txBody>
          <a:bodyPr/>
          <a:lstStyle/>
          <a:p>
            <a:r>
              <a:rPr lang="en-US"/>
              <a:t>70th General Service Conference</a:t>
            </a:r>
          </a:p>
        </p:txBody>
      </p:sp>
    </p:spTree>
    <p:extLst>
      <p:ext uri="{BB962C8B-B14F-4D97-AF65-F5344CB8AC3E}">
        <p14:creationId xmlns:p14="http://schemas.microsoft.com/office/powerpoint/2010/main" val="1806086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Subs is short for software subscriptions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2"/>
          </p:nvPr>
        </p:nvSpPr>
        <p:spPr/>
        <p:txBody>
          <a:bodyPr/>
          <a:lstStyle/>
          <a:p>
            <a:r>
              <a:rPr lang="en-US"/>
              <a:t>70th General Service Conference</a:t>
            </a:r>
          </a:p>
        </p:txBody>
      </p:sp>
    </p:spTree>
    <p:extLst>
      <p:ext uri="{BB962C8B-B14F-4D97-AF65-F5344CB8AC3E}">
        <p14:creationId xmlns:p14="http://schemas.microsoft.com/office/powerpoint/2010/main" val="2407975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0350" y="669925"/>
            <a:ext cx="6200775" cy="3489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95866" y="4159333"/>
            <a:ext cx="6618670" cy="1167943"/>
          </a:xfrm>
        </p:spPr>
        <p:txBody>
          <a:bodyPr/>
          <a:lstStyle/>
          <a:p>
            <a:pPr>
              <a:lnSpc>
                <a:spcPct val="150000"/>
              </a:lnSpc>
            </a:pPr>
            <a:endParaRPr lang="en-US" sz="80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84B41400-DBB7-424F-ABEE-A558AACE5AFC}"/>
              </a:ext>
            </a:extLst>
          </p:cNvPr>
          <p:cNvSpPr>
            <a:spLocks noGrp="1"/>
          </p:cNvSpPr>
          <p:nvPr>
            <p:ph type="hdr" sz="quarter" idx="2"/>
          </p:nvPr>
        </p:nvSpPr>
        <p:spPr/>
        <p:txBody>
          <a:bodyPr/>
          <a:lstStyle/>
          <a:p>
            <a:r>
              <a:rPr lang="en-US"/>
              <a:t>70th General Service Conference</a:t>
            </a:r>
          </a:p>
        </p:txBody>
      </p:sp>
    </p:spTree>
    <p:extLst>
      <p:ext uri="{BB962C8B-B14F-4D97-AF65-F5344CB8AC3E}">
        <p14:creationId xmlns:p14="http://schemas.microsoft.com/office/powerpoint/2010/main" val="1594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3213" y="692150"/>
            <a:ext cx="6407150" cy="3603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04382" y="4295705"/>
            <a:ext cx="6906438" cy="1206236"/>
          </a:xfrm>
        </p:spPr>
        <p:txBody>
          <a:bodyPr/>
          <a:lstStyle/>
          <a:p>
            <a:pPr>
              <a:lnSpc>
                <a:spcPct val="150000"/>
              </a:lnSpc>
            </a:pPr>
            <a:endParaRPr lang="en-US" sz="80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84B41400-DBB7-424F-ABEE-A558AACE5AFC}"/>
              </a:ext>
            </a:extLst>
          </p:cNvPr>
          <p:cNvSpPr>
            <a:spLocks noGrp="1"/>
          </p:cNvSpPr>
          <p:nvPr>
            <p:ph type="hdr" sz="quarter" idx="2"/>
          </p:nvPr>
        </p:nvSpPr>
        <p:spPr/>
        <p:txBody>
          <a:bodyPr/>
          <a:lstStyle/>
          <a:p>
            <a:r>
              <a:rPr lang="en-US"/>
              <a:t>70th General Service Conference</a:t>
            </a:r>
          </a:p>
        </p:txBody>
      </p:sp>
    </p:spTree>
    <p:extLst>
      <p:ext uri="{BB962C8B-B14F-4D97-AF65-F5344CB8AC3E}">
        <p14:creationId xmlns:p14="http://schemas.microsoft.com/office/powerpoint/2010/main" val="25712439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34922" y="4333042"/>
            <a:ext cx="6448626" cy="623412"/>
          </a:xfrm>
        </p:spPr>
        <p:txBody>
          <a:bodyPr/>
          <a:lstStyle/>
          <a:p>
            <a:pPr defTabSz="937659">
              <a:defRPr/>
            </a:pPr>
            <a:endParaRPr lang="en-US" sz="80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5F126687-D0DC-49D5-835E-6133F365AB9A}"/>
              </a:ext>
            </a:extLst>
          </p:cNvPr>
          <p:cNvSpPr>
            <a:spLocks noGrp="1"/>
          </p:cNvSpPr>
          <p:nvPr>
            <p:ph type="hdr" sz="quarter" idx="2"/>
          </p:nvPr>
        </p:nvSpPr>
        <p:spPr/>
        <p:txBody>
          <a:bodyPr/>
          <a:lstStyle/>
          <a:p>
            <a:r>
              <a:rPr lang="en-US"/>
              <a:t>70th General Service Conference</a:t>
            </a:r>
          </a:p>
        </p:txBody>
      </p:sp>
    </p:spTree>
    <p:extLst>
      <p:ext uri="{BB962C8B-B14F-4D97-AF65-F5344CB8AC3E}">
        <p14:creationId xmlns:p14="http://schemas.microsoft.com/office/powerpoint/2010/main" val="16855602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Other orgs is mostly unlisted groups 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2"/>
          </p:nvPr>
        </p:nvSpPr>
        <p:spPr/>
        <p:txBody>
          <a:bodyPr/>
          <a:lstStyle/>
          <a:p>
            <a:r>
              <a:rPr lang="en-US"/>
              <a:t>70th General Service Conference</a:t>
            </a:r>
          </a:p>
        </p:txBody>
      </p:sp>
    </p:spTree>
    <p:extLst>
      <p:ext uri="{BB962C8B-B14F-4D97-AF65-F5344CB8AC3E}">
        <p14:creationId xmlns:p14="http://schemas.microsoft.com/office/powerpoint/2010/main" val="997254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54150" y="473075"/>
            <a:ext cx="4205288" cy="2365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68595" y="2930363"/>
            <a:ext cx="6135328" cy="1090972"/>
          </a:xfrm>
        </p:spPr>
        <p:txBody>
          <a:bodyPr/>
          <a:lstStyle/>
          <a:p>
            <a:pPr algn="just">
              <a:spcBef>
                <a:spcPct val="0"/>
              </a:spcBef>
            </a:pPr>
            <a:endParaRPr lang="en-US" sz="80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2875E23E-B332-4D47-8B98-880CC350FDFF}"/>
              </a:ext>
            </a:extLst>
          </p:cNvPr>
          <p:cNvSpPr>
            <a:spLocks noGrp="1"/>
          </p:cNvSpPr>
          <p:nvPr>
            <p:ph type="hdr" sz="quarter" idx="2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 69</a:t>
            </a:r>
            <a:r>
              <a:rPr lang="en-US" baseline="30000"/>
              <a:t>th</a:t>
            </a:r>
            <a:r>
              <a:rPr lang="en-US"/>
              <a:t> General Service Conference</a:t>
            </a:r>
          </a:p>
        </p:txBody>
      </p:sp>
    </p:spTree>
    <p:extLst>
      <p:ext uri="{BB962C8B-B14F-4D97-AF65-F5344CB8AC3E}">
        <p14:creationId xmlns:p14="http://schemas.microsoft.com/office/powerpoint/2010/main" val="15864562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080107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663083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7"/>
          <p:cNvSpPr txBox="1">
            <a:spLocks noGrp="1" noChangeArrowheads="1"/>
          </p:cNvSpPr>
          <p:nvPr/>
        </p:nvSpPr>
        <p:spPr bwMode="auto">
          <a:xfrm>
            <a:off x="4145281" y="9122233"/>
            <a:ext cx="3168227" cy="477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575" tIns="48288" rIns="96575" bIns="48288" anchor="b"/>
          <a:lstStyle>
            <a:lvl1pPr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endParaRPr lang="en-US" altLang="en-US" sz="1000"/>
          </a:p>
        </p:txBody>
      </p:sp>
      <p:sp>
        <p:nvSpPr>
          <p:cNvPr id="44036" name="Rectangle 2"/>
          <p:cNvSpPr txBox="1">
            <a:spLocks noGrp="1" noChangeArrowheads="1"/>
          </p:cNvSpPr>
          <p:nvPr/>
        </p:nvSpPr>
        <p:spPr bwMode="auto">
          <a:xfrm>
            <a:off x="2" y="6"/>
            <a:ext cx="3168227" cy="477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575" tIns="48288" rIns="96575" bIns="48288"/>
          <a:lstStyle>
            <a:lvl1pPr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000" b="1">
              <a:latin typeface="Arial Rounded MT Bold" pitchFamily="34" charset="0"/>
            </a:endParaRPr>
          </a:p>
        </p:txBody>
      </p:sp>
      <p:sp>
        <p:nvSpPr>
          <p:cNvPr id="440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14413" y="550863"/>
            <a:ext cx="5291137" cy="2976562"/>
          </a:xfrm>
        </p:spPr>
      </p:sp>
      <p:sp>
        <p:nvSpPr>
          <p:cNvPr id="5" name="Notes Placeholder 4"/>
          <p:cNvSpPr>
            <a:spLocks noGrp="1"/>
          </p:cNvSpPr>
          <p:nvPr>
            <p:ph type="body" idx="1"/>
          </p:nvPr>
        </p:nvSpPr>
        <p:spPr>
          <a:xfrm>
            <a:off x="589940" y="3595175"/>
            <a:ext cx="6135328" cy="737869"/>
          </a:xfrm>
        </p:spPr>
        <p:txBody>
          <a:bodyPr/>
          <a:lstStyle/>
          <a:p>
            <a:endParaRPr lang="en-US" sz="800"/>
          </a:p>
        </p:txBody>
      </p:sp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B3F0D2A-9108-4F87-B719-CBA9ABFD2D35}"/>
              </a:ext>
            </a:extLst>
          </p:cNvPr>
          <p:cNvSpPr>
            <a:spLocks noGrp="1"/>
          </p:cNvSpPr>
          <p:nvPr>
            <p:ph type="hdr" sz="quarter" idx="2"/>
          </p:nvPr>
        </p:nvSpPr>
        <p:spPr/>
        <p:txBody>
          <a:bodyPr/>
          <a:lstStyle/>
          <a:p>
            <a:r>
              <a:rPr lang="en-US"/>
              <a:t>70th General Service Conference</a:t>
            </a:r>
          </a:p>
        </p:txBody>
      </p:sp>
    </p:spTree>
    <p:extLst>
      <p:ext uri="{BB962C8B-B14F-4D97-AF65-F5344CB8AC3E}">
        <p14:creationId xmlns:p14="http://schemas.microsoft.com/office/powerpoint/2010/main" val="11062819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436563"/>
            <a:ext cx="6403975" cy="3602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8266" y="4039194"/>
            <a:ext cx="6448625" cy="107311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B12B5465-FEF4-4C41-997C-9A92618BEA45}"/>
              </a:ext>
            </a:extLst>
          </p:cNvPr>
          <p:cNvSpPr>
            <a:spLocks noGrp="1"/>
          </p:cNvSpPr>
          <p:nvPr>
            <p:ph type="hdr" sz="quarter" idx="2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 69</a:t>
            </a:r>
            <a:r>
              <a:rPr lang="en-US" baseline="30000"/>
              <a:t>th</a:t>
            </a:r>
            <a:r>
              <a:rPr lang="en-US"/>
              <a:t> General Service Conference</a:t>
            </a:r>
          </a:p>
        </p:txBody>
      </p:sp>
    </p:spTree>
    <p:extLst>
      <p:ext uri="{BB962C8B-B14F-4D97-AF65-F5344CB8AC3E}">
        <p14:creationId xmlns:p14="http://schemas.microsoft.com/office/powerpoint/2010/main" val="37934474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176887-2B2E-CABE-FC1F-DC1FB93F4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ABFAC0-30F4-1A28-5974-9B9C1FEE28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2588" y="436563"/>
            <a:ext cx="6403975" cy="360203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1873B7-6B8B-E75E-AA0B-5ACCE1935C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8266" y="4039194"/>
            <a:ext cx="6448625" cy="107311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4B0218B2-4EF5-8AC8-4894-A66EDE4CA1AF}"/>
              </a:ext>
            </a:extLst>
          </p:cNvPr>
          <p:cNvSpPr>
            <a:spLocks noGrp="1"/>
          </p:cNvSpPr>
          <p:nvPr>
            <p:ph type="hdr" sz="quarter" idx="2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 69</a:t>
            </a:r>
            <a:r>
              <a:rPr lang="en-US" baseline="30000"/>
              <a:t>th</a:t>
            </a:r>
            <a:r>
              <a:rPr lang="en-US"/>
              <a:t> General Service Conference</a:t>
            </a:r>
          </a:p>
        </p:txBody>
      </p:sp>
    </p:spTree>
    <p:extLst>
      <p:ext uri="{BB962C8B-B14F-4D97-AF65-F5344CB8AC3E}">
        <p14:creationId xmlns:p14="http://schemas.microsoft.com/office/powerpoint/2010/main" val="3837420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B7841-554B-556C-F2AD-2D42C29D4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FE206B-3B8F-E6E2-469B-25BA315B14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2588" y="436563"/>
            <a:ext cx="6403975" cy="360203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87DF2D-3DB1-0752-3338-11093AFB6D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8266" y="4039194"/>
            <a:ext cx="6448625" cy="107311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0EB807CD-891C-7C7A-75B9-25C80B4F946B}"/>
              </a:ext>
            </a:extLst>
          </p:cNvPr>
          <p:cNvSpPr>
            <a:spLocks noGrp="1"/>
          </p:cNvSpPr>
          <p:nvPr>
            <p:ph type="hdr" sz="quarter" idx="2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 69</a:t>
            </a:r>
            <a:r>
              <a:rPr lang="en-US" baseline="30000"/>
              <a:t>th</a:t>
            </a:r>
            <a:r>
              <a:rPr lang="en-US"/>
              <a:t> General Service Conference</a:t>
            </a:r>
          </a:p>
        </p:txBody>
      </p:sp>
    </p:spTree>
    <p:extLst>
      <p:ext uri="{BB962C8B-B14F-4D97-AF65-F5344CB8AC3E}">
        <p14:creationId xmlns:p14="http://schemas.microsoft.com/office/powerpoint/2010/main" val="34762008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3213" y="692150"/>
            <a:ext cx="6407150" cy="3603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04382" y="4295705"/>
            <a:ext cx="6906438" cy="1206236"/>
          </a:xfrm>
        </p:spPr>
        <p:txBody>
          <a:bodyPr/>
          <a:lstStyle/>
          <a:p>
            <a:pPr>
              <a:lnSpc>
                <a:spcPct val="150000"/>
              </a:lnSpc>
            </a:pPr>
            <a:endParaRPr lang="en-US" sz="80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84B41400-DBB7-424F-ABEE-A558AACE5AFC}"/>
              </a:ext>
            </a:extLst>
          </p:cNvPr>
          <p:cNvSpPr>
            <a:spLocks noGrp="1"/>
          </p:cNvSpPr>
          <p:nvPr>
            <p:ph type="hdr" sz="quarter" idx="2"/>
          </p:nvPr>
        </p:nvSpPr>
        <p:spPr/>
        <p:txBody>
          <a:bodyPr/>
          <a:lstStyle/>
          <a:p>
            <a:r>
              <a:rPr lang="en-US"/>
              <a:t>70th General Service Conference</a:t>
            </a:r>
          </a:p>
        </p:txBody>
      </p:sp>
    </p:spTree>
    <p:extLst>
      <p:ext uri="{BB962C8B-B14F-4D97-AF65-F5344CB8AC3E}">
        <p14:creationId xmlns:p14="http://schemas.microsoft.com/office/powerpoint/2010/main" val="11435461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19138"/>
            <a:ext cx="6403975" cy="3602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8310" y="4410972"/>
            <a:ext cx="6285615" cy="389633"/>
          </a:xfrm>
        </p:spPr>
        <p:txBody>
          <a:bodyPr/>
          <a:lstStyle/>
          <a:p>
            <a:pPr>
              <a:lnSpc>
                <a:spcPct val="150000"/>
              </a:lnSpc>
            </a:pPr>
            <a:endParaRPr lang="en-US" sz="80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EE3B4FC1-35A8-4BFA-BBE7-CA1627D3FE47}"/>
              </a:ext>
            </a:extLst>
          </p:cNvPr>
          <p:cNvSpPr>
            <a:spLocks noGrp="1"/>
          </p:cNvSpPr>
          <p:nvPr>
            <p:ph type="hdr" sz="quarter" idx="2"/>
          </p:nvPr>
        </p:nvSpPr>
        <p:spPr/>
        <p:txBody>
          <a:bodyPr/>
          <a:lstStyle/>
          <a:p>
            <a:r>
              <a:rPr lang="en-US"/>
              <a:t>70th General Service Conference</a:t>
            </a:r>
          </a:p>
        </p:txBody>
      </p:sp>
    </p:spTree>
    <p:extLst>
      <p:ext uri="{BB962C8B-B14F-4D97-AF65-F5344CB8AC3E}">
        <p14:creationId xmlns:p14="http://schemas.microsoft.com/office/powerpoint/2010/main" val="2131852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29E8-CFFE-4B2C-ED63-FBBF7F0969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A89EB7-F305-C602-88AF-14D778F09B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5CA32-F228-33B3-4AF8-87048BE47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9E0ED-0486-4F88-8B4F-43AC559ED495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056B46-01B1-DE8A-D29B-88F121EB7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4FFC32-676E-2AC8-8C36-7475FE1E5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099E0-CA1A-4224-AB4B-37CBB9E42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276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87902-FF25-990F-9D22-9B073CBC3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2C691-4B36-D2C5-5C0C-25FBAA6C34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D6BB5C-801F-8522-9046-4A1D0DF41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9E0ED-0486-4F88-8B4F-43AC559ED495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5CFA-F8F7-35DF-CC63-A290672ED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3F49B-5E9C-2565-288B-09998EF85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099E0-CA1A-4224-AB4B-37CBB9E42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474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6C72E-25A4-63A6-7DDD-397989216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48F0C3-939B-A0A0-E645-D72929DDA1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ABDDBF-BE63-39CB-4B1E-E12E0AB22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9E0ED-0486-4F88-8B4F-43AC559ED495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59ADE2-F1C5-BAC6-73FA-A387C780A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7A8FC-9294-9434-C0FC-037E465DA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099E0-CA1A-4224-AB4B-37CBB9E42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906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E7E05-BE53-124D-D5F7-1A65EE503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56D9A5-23EA-D7F8-FF4F-438DE15BF9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D387EA-A2ED-1D36-939A-62C96F947C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87EBC1-8C81-36FF-C5D9-EB8406A6A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9E0ED-0486-4F88-8B4F-43AC559ED495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E5A6B6-F75B-BA51-3FAC-820459AE5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A40B12-9CBF-D3A7-0CB4-26F16F299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099E0-CA1A-4224-AB4B-37CBB9E42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691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B1C20-E7ED-2CE9-214E-6B5224A11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2DFE94-6060-FA5C-F6D7-14881685AE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39563D-744F-E517-F4C2-005F4DFC64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DA8F21-4D69-9E35-C92E-5B292D3A14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116B44-2599-2860-41AA-DCB577A782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2BFB89B-96D4-B760-18A7-215565F66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9E0ED-0486-4F88-8B4F-43AC559ED495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87C697-923B-3989-A168-C1FF4C942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904381-7B93-CFB3-7EFA-C5059CE7F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099E0-CA1A-4224-AB4B-37CBB9E42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232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718CA-ED38-B640-6BAF-EC2E4FE85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F227BF-C571-7392-A378-4C3325BF3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9E0ED-0486-4F88-8B4F-43AC559ED495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ACC81D-BAC8-BD74-B0E6-D8013EEF6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16D000-4230-DB08-6D35-2010F09B1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099E0-CA1A-4224-AB4B-37CBB9E42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00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8E61BC-C985-C3AF-2120-094C35E7C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9E0ED-0486-4F88-8B4F-43AC559ED495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89B5D5-6E50-C0FC-7828-604C9DBA1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AC0992-B085-8304-3383-DE6AD1B5D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099E0-CA1A-4224-AB4B-37CBB9E42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80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1E7B3-3851-CB1E-E2FA-53B1A0387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BBE2F4-37C5-9420-8B8D-0A5ED963CB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6F997D-96AD-5B49-7837-BC403030EC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3DBC5C-CB5A-567F-F657-C7951ADB9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9E0ED-0486-4F88-8B4F-43AC559ED495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EEDA3-5CA3-B238-FEA7-4E7B64ABA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B5B607-F86E-C6A9-A29F-49FC62100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099E0-CA1A-4224-AB4B-37CBB9E42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037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DD7C2-A7CF-DE8D-1B4D-988EB9DB3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46EF09-AFD4-6AF2-684B-8E7D96750E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C95E82-F2C3-3EC9-D5BC-A420BBFC0D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25E1DF-0676-7D4B-249D-96CD22B6D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9E0ED-0486-4F88-8B4F-43AC559ED495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9299DA-478C-A67B-031A-CFF8D6BED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3BC488-8E79-1B83-8426-46D7A29FC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099E0-CA1A-4224-AB4B-37CBB9E42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526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368AF-A983-5C51-F7FF-9F3CB1A48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87A5D4-AB44-E4A0-2573-AB9673769E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0E7E8C-D553-6F7B-7299-F49A7D21D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9E0ED-0486-4F88-8B4F-43AC559ED495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0C4C8-5544-A2E8-6B28-15BA9D4C2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2C07EF-CEAD-55F7-01FA-89774AACE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099E0-CA1A-4224-AB4B-37CBB9E42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400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7D5402-7F30-FB2C-AB91-6FA0B24D0C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740894-85EC-BFF8-A611-3679710BE7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51B8D7-FF65-8E94-14A0-7CA17F20F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9E0ED-0486-4F88-8B4F-43AC559ED495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60494F-268F-9C16-39FD-D3C588C99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E8C27-36E7-E0AC-D3E6-927DF52DF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099E0-CA1A-4224-AB4B-37CBB9E42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8787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600"/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2500"/>
            </a:lvl1pPr>
            <a:lvl2pPr>
              <a:defRPr sz="2500"/>
            </a:lvl2pPr>
            <a:lvl3pPr>
              <a:defRPr sz="2500"/>
            </a:lvl3pPr>
            <a:lvl4pPr>
              <a:defRPr sz="2500"/>
            </a:lvl4pPr>
            <a:lvl5pPr>
              <a:defRPr sz="2500"/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60100870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304800"/>
            <a:ext cx="109728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15512317"/>
      </p:ext>
    </p:extLst>
  </p:cSld>
  <p:clrMapOvr>
    <a:masterClrMapping/>
  </p:clrMapOvr>
  <p:transition spd="med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E0E1DB-7352-8D88-5F15-69874AB3A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33595D-04D1-D31F-8937-AC54407FB8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26837E-CD96-59E0-B868-D27E8B4734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B9E0ED-0486-4F88-8B4F-43AC559ED495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BB22C0-7AA2-0E8F-16A0-4AC2417EFD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E0E9A1-EA6A-BD98-E23F-A336B7DEC0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9099E0-CA1A-4224-AB4B-37CBB9E42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261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5169"/>
            <a:ext cx="12192000" cy="1066801"/>
          </a:xfrm>
        </p:spPr>
        <p:txBody>
          <a:bodyPr>
            <a:normAutofit/>
          </a:bodyPr>
          <a:lstStyle/>
          <a:p>
            <a:pPr algn="ctr"/>
            <a:r>
              <a:rPr lang="en-US" altLang="en-US" sz="3200" b="1">
                <a:solidFill>
                  <a:srgbClr val="3366FF"/>
                </a:solidFill>
                <a:latin typeface="Arial Black" panose="020B0A04020102020204" pitchFamily="34" charset="0"/>
              </a:rPr>
              <a:t>2024 </a:t>
            </a:r>
            <a:r>
              <a:rPr lang="en-US" altLang="en-US" sz="3200" b="1">
                <a:solidFill>
                  <a:srgbClr val="3366FF"/>
                </a:solidFill>
                <a:highlight>
                  <a:srgbClr val="FFFF00"/>
                </a:highlight>
                <a:latin typeface="Arial Black" panose="020B0A04020102020204" pitchFamily="34" charset="0"/>
              </a:rPr>
              <a:t>GSO</a:t>
            </a:r>
            <a:r>
              <a:rPr lang="en-US" altLang="en-US" sz="3200" b="1">
                <a:solidFill>
                  <a:srgbClr val="3366FF"/>
                </a:solidFill>
                <a:latin typeface="Arial Black" panose="020B0A04020102020204" pitchFamily="34" charset="0"/>
              </a:rPr>
              <a:t> FINANCIAL HIGHLIGHTS</a:t>
            </a:r>
            <a:endParaRPr lang="en-US" sz="3200">
              <a:solidFill>
                <a:srgbClr val="3366FF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11582400" cy="4953000"/>
          </a:xfrm>
        </p:spPr>
        <p:txBody>
          <a:bodyPr>
            <a:normAutofit fontScale="77500" lnSpcReduction="20000"/>
          </a:bodyPr>
          <a:lstStyle/>
          <a:p>
            <a:pPr marL="515938" indent="-515938">
              <a:lnSpc>
                <a:spcPct val="100000"/>
              </a:lnSpc>
              <a:spcBef>
                <a:spcPct val="0"/>
              </a:spcBef>
              <a:spcAft>
                <a:spcPts val="24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n-US" sz="3000">
                <a:latin typeface="Arial Narrow" pitchFamily="34" charset="0"/>
              </a:rPr>
              <a:t>Seventh Tradition of Self-Support – $11.249 million up 3.8% from $10.841 million in 2023</a:t>
            </a:r>
          </a:p>
          <a:p>
            <a:pPr marL="515938" indent="-515938">
              <a:lnSpc>
                <a:spcPct val="100000"/>
              </a:lnSpc>
              <a:spcBef>
                <a:spcPct val="0"/>
              </a:spcBef>
              <a:spcAft>
                <a:spcPts val="24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n-US" sz="3000">
                <a:latin typeface="Arial Narrow" pitchFamily="34" charset="0"/>
              </a:rPr>
              <a:t>Operating Expense before Depreciation - $18.684 million up 6.9% from $17.475 million in 2023</a:t>
            </a:r>
          </a:p>
          <a:p>
            <a:pPr marL="973138" lvl="1" indent="-515938">
              <a:lnSpc>
                <a:spcPct val="100000"/>
              </a:lnSpc>
              <a:spcBef>
                <a:spcPct val="0"/>
              </a:spcBef>
              <a:spcAft>
                <a:spcPts val="24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n-US" sz="2700">
                <a:latin typeface="Arial Narrow" pitchFamily="34" charset="0"/>
              </a:rPr>
              <a:t>Program Service Expense - $9.072 million up 1% from $9.00 million in 2023</a:t>
            </a:r>
          </a:p>
          <a:p>
            <a:pPr marL="973138" lvl="1" indent="-515938">
              <a:lnSpc>
                <a:spcPct val="100000"/>
              </a:lnSpc>
              <a:spcBef>
                <a:spcPct val="0"/>
              </a:spcBef>
              <a:spcAft>
                <a:spcPts val="24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n-US" sz="2700">
                <a:latin typeface="Arial Narrow" pitchFamily="34" charset="0"/>
              </a:rPr>
              <a:t>Supporting Services Expense - $9.612 million up 13% from $8.47 million in 2023</a:t>
            </a:r>
          </a:p>
          <a:p>
            <a:pPr marL="515938" indent="-515938">
              <a:lnSpc>
                <a:spcPct val="100000"/>
              </a:lnSpc>
              <a:spcBef>
                <a:spcPct val="0"/>
              </a:spcBef>
              <a:spcAft>
                <a:spcPts val="24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n-US" sz="3000">
                <a:latin typeface="Arial Narrow" pitchFamily="34" charset="0"/>
              </a:rPr>
              <a:t>Self-Support - covered 60% of operating expense </a:t>
            </a:r>
          </a:p>
          <a:p>
            <a:pPr marL="515938" indent="-515938">
              <a:lnSpc>
                <a:spcPct val="100000"/>
              </a:lnSpc>
              <a:spcBef>
                <a:spcPct val="0"/>
              </a:spcBef>
              <a:spcAft>
                <a:spcPts val="24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n-US" sz="3000">
                <a:latin typeface="Arial Narrow" pitchFamily="34" charset="0"/>
              </a:rPr>
              <a:t>Cost of program services per individual – $6.48</a:t>
            </a:r>
          </a:p>
          <a:p>
            <a:pPr marL="515938" indent="-515938">
              <a:lnSpc>
                <a:spcPct val="100000"/>
              </a:lnSpc>
              <a:spcBef>
                <a:spcPct val="0"/>
              </a:spcBef>
              <a:spcAft>
                <a:spcPts val="24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n-US" sz="3000">
                <a:latin typeface="Arial Narrow" pitchFamily="34" charset="0"/>
              </a:rPr>
              <a:t>AAWS publishing gross profits – $7.640 million up 13.0% from $6.763 million in 2023</a:t>
            </a:r>
          </a:p>
          <a:p>
            <a:pPr marL="515938" indent="-515938">
              <a:lnSpc>
                <a:spcPct val="100000"/>
              </a:lnSpc>
              <a:spcBef>
                <a:spcPct val="0"/>
              </a:spcBef>
              <a:spcAft>
                <a:spcPts val="24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n-US" sz="3000">
                <a:latin typeface="Arial Narrow" pitchFamily="34" charset="0"/>
              </a:rPr>
              <a:t>Operating surplus before depreciation of $1,035,072</a:t>
            </a:r>
          </a:p>
          <a:p>
            <a:pPr marL="0" indent="0">
              <a:lnSpc>
                <a:spcPct val="110000"/>
              </a:lnSpc>
              <a:spcBef>
                <a:spcPct val="0"/>
              </a:spcBef>
              <a:spcAft>
                <a:spcPts val="400"/>
              </a:spcAft>
              <a:buClr>
                <a:srgbClr val="3366FF"/>
              </a:buClr>
              <a:buNone/>
            </a:pPr>
            <a:endParaRPr lang="en-US" sz="100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361826"/>
      </p:ext>
    </p:extLst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F6D6F-3B22-469F-9F32-CE48DF2D2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0275"/>
          </a:xfrm>
        </p:spPr>
        <p:txBody>
          <a:bodyPr>
            <a:normAutofit/>
          </a:bodyPr>
          <a:lstStyle/>
          <a:p>
            <a:pPr algn="ctr"/>
            <a:r>
              <a:rPr lang="en-US" sz="3200">
                <a:solidFill>
                  <a:srgbClr val="0066FF"/>
                </a:solidFill>
                <a:highlight>
                  <a:srgbClr val="FFFF00"/>
                </a:highlight>
                <a:latin typeface="Arial Black" panose="020B0A04020102020204" pitchFamily="34" charset="0"/>
              </a:rPr>
              <a:t>GSO</a:t>
            </a:r>
            <a:r>
              <a:rPr lang="en-US" sz="3200">
                <a:solidFill>
                  <a:srgbClr val="0066FF"/>
                </a:solidFill>
                <a:latin typeface="Arial Black" panose="020B0A04020102020204" pitchFamily="34" charset="0"/>
              </a:rPr>
              <a:t> EXPENSES BY CATEGORY IN 2024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0861BE-CE45-4536-A3F8-7229E32675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95400"/>
            <a:ext cx="10515600" cy="50292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ts val="2400"/>
              </a:spcAft>
              <a:buClr>
                <a:srgbClr val="3366FF"/>
              </a:buClr>
              <a:buNone/>
            </a:pPr>
            <a:r>
              <a:rPr lang="en-US" sz="2000">
                <a:latin typeface="Arial Narrow" pitchFamily="34" charset="0"/>
              </a:rPr>
              <a:t>Difference column</a:t>
            </a:r>
            <a:r>
              <a:rPr lang="en-US" sz="2000">
                <a:solidFill>
                  <a:srgbClr val="FF0000"/>
                </a:solidFill>
                <a:latin typeface="Arial Narrow" pitchFamily="34" charset="0"/>
              </a:rPr>
              <a:t>: Red = under budget</a:t>
            </a:r>
            <a:r>
              <a:rPr lang="en-US" sz="2000">
                <a:latin typeface="Arial Narrow" pitchFamily="34" charset="0"/>
              </a:rPr>
              <a:t>; Black = over budget</a:t>
            </a:r>
          </a:p>
        </p:txBody>
      </p:sp>
      <p:graphicFrame>
        <p:nvGraphicFramePr>
          <p:cNvPr id="7" name="Table 4">
            <a:extLst>
              <a:ext uri="{FF2B5EF4-FFF2-40B4-BE49-F238E27FC236}">
                <a16:creationId xmlns:a16="http://schemas.microsoft.com/office/drawing/2014/main" id="{C26876AA-774F-AEE4-33F8-FD1339ABA294}"/>
              </a:ext>
            </a:extLst>
          </p:cNvPr>
          <p:cNvGraphicFramePr>
            <a:graphicFrameLocks noGrp="1"/>
          </p:cNvGraphicFramePr>
          <p:nvPr/>
        </p:nvGraphicFramePr>
        <p:xfrm>
          <a:off x="1371600" y="2337196"/>
          <a:ext cx="9296400" cy="3713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8600">
                  <a:extLst>
                    <a:ext uri="{9D8B030D-6E8A-4147-A177-3AD203B41FA5}">
                      <a16:colId xmlns:a16="http://schemas.microsoft.com/office/drawing/2014/main" val="71679871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422879256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3747033123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1815250600"/>
                    </a:ext>
                  </a:extLst>
                </a:gridCol>
              </a:tblGrid>
              <a:tr h="36311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EXPENSE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ACTUAL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DIFFERENCE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063039"/>
                  </a:ext>
                </a:extLst>
              </a:tr>
              <a:tr h="345044">
                <a:tc>
                  <a:txBody>
                    <a:bodyPr/>
                    <a:lstStyle/>
                    <a:p>
                      <a:r>
                        <a:rPr lang="en-US"/>
                        <a:t>Salary and Benefits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11,175,289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11,051,989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>
                          <a:solidFill>
                            <a:schemeClr val="tx1"/>
                          </a:solidFill>
                        </a:rPr>
                        <a:t>123,300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52067304"/>
                  </a:ext>
                </a:extLst>
              </a:tr>
              <a:tr h="363113">
                <a:tc>
                  <a:txBody>
                    <a:bodyPr/>
                    <a:lstStyle/>
                    <a:p>
                      <a:r>
                        <a:rPr lang="en-US"/>
                        <a:t>Payroll Taxes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752,466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776,052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>
                          <a:solidFill>
                            <a:srgbClr val="FF0000"/>
                          </a:solidFill>
                        </a:rPr>
                        <a:t>(23,586)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9180604"/>
                  </a:ext>
                </a:extLst>
              </a:tr>
              <a:tr h="363113">
                <a:tc>
                  <a:txBody>
                    <a:bodyPr/>
                    <a:lstStyle/>
                    <a:p>
                      <a:r>
                        <a:rPr lang="en-US"/>
                        <a:t>Professional Fees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1,748,646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1,863,906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>
                          <a:solidFill>
                            <a:srgbClr val="FF0000"/>
                          </a:solidFill>
                        </a:rPr>
                        <a:t>(115,260)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8660115"/>
                  </a:ext>
                </a:extLst>
              </a:tr>
              <a:tr h="349849">
                <a:tc>
                  <a:txBody>
                    <a:bodyPr/>
                    <a:lstStyle/>
                    <a:p>
                      <a:r>
                        <a:rPr lang="en-US"/>
                        <a:t>Printing, Postage, Supplies, and Subs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604,373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538,219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>
                          <a:solidFill>
                            <a:schemeClr val="tx1"/>
                          </a:solidFill>
                        </a:rPr>
                        <a:t>66,154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95536858"/>
                  </a:ext>
                </a:extLst>
              </a:tr>
              <a:tr h="349849">
                <a:tc>
                  <a:txBody>
                    <a:bodyPr/>
                    <a:lstStyle/>
                    <a:p>
                      <a:r>
                        <a:rPr lang="en-US"/>
                        <a:t>Data, Automation, &amp;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578,785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707,586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>
                          <a:solidFill>
                            <a:srgbClr val="FF0000"/>
                          </a:solidFill>
                        </a:rPr>
                        <a:t>(128,801)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4629320"/>
                  </a:ext>
                </a:extLst>
              </a:tr>
              <a:tr h="363113">
                <a:tc>
                  <a:txBody>
                    <a:bodyPr/>
                    <a:lstStyle/>
                    <a:p>
                      <a:r>
                        <a:rPr lang="en-US"/>
                        <a:t>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75,217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77,945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>
                          <a:solidFill>
                            <a:srgbClr val="FF0000"/>
                          </a:solidFill>
                        </a:rPr>
                        <a:t>(2,278)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37897639"/>
                  </a:ext>
                </a:extLst>
              </a:tr>
              <a:tr h="363113">
                <a:tc>
                  <a:txBody>
                    <a:bodyPr/>
                    <a:lstStyle/>
                    <a:p>
                      <a:r>
                        <a:rPr lang="en-US"/>
                        <a:t>Facility &amp; Equipment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1,287,410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1,285,815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>
                          <a:solidFill>
                            <a:schemeClr val="tx1"/>
                          </a:solidFill>
                        </a:rPr>
                        <a:t>1,595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02589424"/>
                  </a:ext>
                </a:extLst>
              </a:tr>
              <a:tr h="363113">
                <a:tc>
                  <a:txBody>
                    <a:bodyPr/>
                    <a:lstStyle/>
                    <a:p>
                      <a:r>
                        <a:rPr lang="en-US"/>
                        <a:t>Travel &amp; Meetings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2,462,059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2,498,702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>
                          <a:solidFill>
                            <a:srgbClr val="FF0000"/>
                          </a:solidFill>
                        </a:rPr>
                        <a:t>(36,643)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5756392"/>
                  </a:ext>
                </a:extLst>
              </a:tr>
              <a:tr h="421244">
                <a:tc>
                  <a:txBody>
                    <a:bodyPr/>
                    <a:lstStyle/>
                    <a:p>
                      <a:r>
                        <a:rPr lang="en-US"/>
                        <a:t>Total Operating Expense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18,684,246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18,800,214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>
                          <a:solidFill>
                            <a:srgbClr val="FF0000"/>
                          </a:solidFill>
                        </a:rPr>
                        <a:t>(115,968)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09846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2725722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5169"/>
            <a:ext cx="12192000" cy="1066801"/>
          </a:xfrm>
        </p:spPr>
        <p:txBody>
          <a:bodyPr>
            <a:normAutofit/>
          </a:bodyPr>
          <a:lstStyle/>
          <a:p>
            <a:pPr algn="ctr"/>
            <a:r>
              <a:rPr lang="en-US" altLang="en-US" sz="3200" b="1">
                <a:solidFill>
                  <a:srgbClr val="3366FF"/>
                </a:solidFill>
                <a:latin typeface="Arial Black" panose="020B0A04020102020204" pitchFamily="34" charset="0"/>
              </a:rPr>
              <a:t>2024 </a:t>
            </a:r>
            <a:r>
              <a:rPr lang="en-US" altLang="en-US" sz="3200" b="1">
                <a:solidFill>
                  <a:srgbClr val="3366FF"/>
                </a:solidFill>
                <a:highlight>
                  <a:srgbClr val="FFFF00"/>
                </a:highlight>
                <a:latin typeface="Arial Black" panose="020B0A04020102020204" pitchFamily="34" charset="0"/>
              </a:rPr>
              <a:t>GRAPEVINE</a:t>
            </a:r>
            <a:r>
              <a:rPr lang="en-US" altLang="en-US" sz="3200" b="1">
                <a:solidFill>
                  <a:srgbClr val="3366FF"/>
                </a:solidFill>
                <a:latin typeface="Arial Black" panose="020B0A04020102020204" pitchFamily="34" charset="0"/>
              </a:rPr>
              <a:t> FINANCIAL HIGHLIGHTS</a:t>
            </a:r>
            <a:endParaRPr lang="en-US" sz="3200">
              <a:solidFill>
                <a:srgbClr val="3366FF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11582400" cy="5181600"/>
          </a:xfrm>
        </p:spPr>
        <p:txBody>
          <a:bodyPr>
            <a:normAutofit fontScale="92500" lnSpcReduction="20000"/>
          </a:bodyPr>
          <a:lstStyle/>
          <a:p>
            <a:pPr marL="515938" indent="-515938">
              <a:lnSpc>
                <a:spcPct val="10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n-US">
                <a:latin typeface="Arial Narrow" pitchFamily="34" charset="0"/>
              </a:rPr>
              <a:t>App launch  on September 1, 2023 – Subscribers with access to the App averaged 14,142 in 2024.</a:t>
            </a:r>
          </a:p>
          <a:p>
            <a:pPr marL="515938" indent="-515938">
              <a:lnSpc>
                <a:spcPct val="10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n-US">
                <a:latin typeface="Arial Narrow" pitchFamily="34" charset="0"/>
              </a:rPr>
              <a:t>Grapevine print magazine income increased 3% in 2024, mainly due to a price increase-the first in 12 years. Subscription income for GV Online, GV Complete and the GV App increased 25% due to growth in the number of subscribers.</a:t>
            </a:r>
          </a:p>
          <a:p>
            <a:pPr marL="515938" indent="-515938">
              <a:lnSpc>
                <a:spcPct val="10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n-US">
                <a:latin typeface="Arial Narrow" pitchFamily="34" charset="0"/>
              </a:rPr>
              <a:t>2024 Grapevine results were a gross margin on subscriptions of $766,004 and a gross margin of $824,391 on other published items. Operating expenses of $2,457,623 resulted in an operating loss of $851,735 compared to a loss of $857,144 in 2023. </a:t>
            </a:r>
          </a:p>
          <a:p>
            <a:pPr marL="515938" indent="-515938">
              <a:lnSpc>
                <a:spcPct val="10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n-US">
                <a:latin typeface="Arial Narrow" pitchFamily="34" charset="0"/>
              </a:rPr>
              <a:t>General Fund support of La Viña service activity was $571,939 in 2024, compared to $755,749 in 2023.</a:t>
            </a:r>
          </a:p>
          <a:p>
            <a:pPr marL="515938" indent="-515938">
              <a:lnSpc>
                <a:spcPct val="10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n-US">
                <a:latin typeface="Arial Narrow" pitchFamily="34" charset="0"/>
              </a:rPr>
              <a:t>La Viña circulation increased by 17% in 2024 compared to a 3% decrease in 2023.</a:t>
            </a:r>
          </a:p>
          <a:p>
            <a:pPr marL="515938" indent="-515938">
              <a:lnSpc>
                <a:spcPct val="110000"/>
              </a:lnSpc>
              <a:spcBef>
                <a:spcPct val="0"/>
              </a:spcBef>
              <a:spcAft>
                <a:spcPts val="4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endParaRPr lang="en-US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148346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5169"/>
            <a:ext cx="12192000" cy="1066801"/>
          </a:xfrm>
        </p:spPr>
        <p:txBody>
          <a:bodyPr>
            <a:normAutofit/>
          </a:bodyPr>
          <a:lstStyle/>
          <a:p>
            <a:pPr algn="ctr"/>
            <a:r>
              <a:rPr lang="en-US" altLang="en-US" sz="3200" b="1">
                <a:solidFill>
                  <a:srgbClr val="3366FF"/>
                </a:solidFill>
                <a:latin typeface="Arial Black" panose="020B0A04020102020204" pitchFamily="34" charset="0"/>
              </a:rPr>
              <a:t>2025 </a:t>
            </a:r>
            <a:r>
              <a:rPr lang="en-US" altLang="en-US" sz="3200" b="1">
                <a:solidFill>
                  <a:srgbClr val="3366FF"/>
                </a:solidFill>
                <a:highlight>
                  <a:srgbClr val="FFFF00"/>
                </a:highlight>
                <a:latin typeface="Arial Black" panose="020B0A04020102020204" pitchFamily="34" charset="0"/>
              </a:rPr>
              <a:t>GSO</a:t>
            </a:r>
            <a:r>
              <a:rPr lang="en-US" altLang="en-US" sz="3200" b="1">
                <a:solidFill>
                  <a:srgbClr val="3366FF"/>
                </a:solidFill>
                <a:latin typeface="Arial Black" panose="020B0A04020102020204" pitchFamily="34" charset="0"/>
              </a:rPr>
              <a:t> BUDGET</a:t>
            </a:r>
            <a:endParaRPr lang="en-US" sz="3200">
              <a:solidFill>
                <a:srgbClr val="3366FF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11582400" cy="4724400"/>
          </a:xfrm>
        </p:spPr>
        <p:txBody>
          <a:bodyPr>
            <a:normAutofit fontScale="92500" lnSpcReduction="20000"/>
          </a:bodyPr>
          <a:lstStyle/>
          <a:p>
            <a:pPr marL="515938" indent="-515938">
              <a:lnSpc>
                <a:spcPct val="110000"/>
              </a:lnSpc>
              <a:spcBef>
                <a:spcPct val="0"/>
              </a:spcBef>
              <a:spcAft>
                <a:spcPts val="4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endParaRPr lang="en-US">
              <a:latin typeface="Arial Narrow" pitchFamily="34" charset="0"/>
            </a:endParaRPr>
          </a:p>
          <a:p>
            <a:pPr marL="515938" indent="-515938">
              <a:lnSpc>
                <a:spcPct val="10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n-US">
                <a:latin typeface="Arial Narrow" pitchFamily="34" charset="0"/>
              </a:rPr>
              <a:t>Operating revenue $20,523,275 compared to $19,719,318 in 2024.</a:t>
            </a:r>
          </a:p>
          <a:p>
            <a:pPr marL="973138" lvl="1" indent="-515938">
              <a:lnSpc>
                <a:spcPct val="10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n-US" sz="2500">
                <a:latin typeface="Arial Narrow" pitchFamily="34" charset="0"/>
              </a:rPr>
              <a:t>Contributions $11,000,000 compared to $11,248,573 in 2024.</a:t>
            </a:r>
          </a:p>
          <a:p>
            <a:pPr marL="973138" lvl="1" indent="-515938">
              <a:lnSpc>
                <a:spcPct val="10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n-US" sz="2500">
                <a:latin typeface="Arial Narrow" pitchFamily="34" charset="0"/>
              </a:rPr>
              <a:t>Literature gross margin $8,750,000 compared to $7,639,508 in 2024.</a:t>
            </a:r>
          </a:p>
          <a:p>
            <a:pPr marL="515938" indent="-515938">
              <a:lnSpc>
                <a:spcPct val="10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n-US">
                <a:latin typeface="Arial Narrow" pitchFamily="34" charset="0"/>
              </a:rPr>
              <a:t>Total operating expense $19,495,343 before $945,632 depreciation compared to $18,684,246 before $843,246 depreciation in 2024.</a:t>
            </a:r>
          </a:p>
          <a:p>
            <a:pPr marL="515938" indent="-515938">
              <a:lnSpc>
                <a:spcPct val="10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n-US">
                <a:latin typeface="Arial Narrow" pitchFamily="34" charset="0"/>
              </a:rPr>
              <a:t>Operating surplus of $1,027,932 before depreciation compared to $1,035,072 surplus in 2024.</a:t>
            </a:r>
          </a:p>
          <a:p>
            <a:pPr marL="515938" indent="-515938">
              <a:lnSpc>
                <a:spcPct val="10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n-US">
                <a:latin typeface="Arial Narrow" pitchFamily="34" charset="0"/>
              </a:rPr>
              <a:t>Capital expenditures of $2,374,982, including GSO retrofit budgeted at $2,030,000. Without retrofit, $344,982 compared to $199,267 in 2024.</a:t>
            </a:r>
          </a:p>
        </p:txBody>
      </p:sp>
    </p:spTree>
    <p:extLst>
      <p:ext uri="{BB962C8B-B14F-4D97-AF65-F5344CB8AC3E}">
        <p14:creationId xmlns:p14="http://schemas.microsoft.com/office/powerpoint/2010/main" val="2374732698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0" y="0"/>
            <a:ext cx="12192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Arial Black" panose="020B0A04020102020204" pitchFamily="34" charset="0"/>
              </a:rPr>
              <a:t>SEVENTH TRADITION SELF-SUPPORT – 2016 – 2025</a:t>
            </a:r>
          </a:p>
        </p:txBody>
      </p:sp>
      <p:graphicFrame>
        <p:nvGraphicFramePr>
          <p:cNvPr id="4" name="Content Placeholder 14">
            <a:extLst>
              <a:ext uri="{FF2B5EF4-FFF2-40B4-BE49-F238E27FC236}">
                <a16:creationId xmlns:a16="http://schemas.microsoft.com/office/drawing/2014/main" id="{7C21A8DA-8D09-6F4E-13D7-87F4F86E2E0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685800"/>
          <a:ext cx="10515600" cy="5491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7779659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1BAFA-A0D0-DC1B-3D87-F2FD99F49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>
                <a:solidFill>
                  <a:srgbClr val="3366FF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CONTRIBUTIONS BY TYPE OF CONTRIBUTOR</a:t>
            </a:r>
            <a:br>
              <a:rPr lang="en-US" sz="2800" b="1">
                <a:solidFill>
                  <a:srgbClr val="3366FF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</a:br>
            <a:r>
              <a:rPr lang="en-US" sz="2800" b="1">
                <a:solidFill>
                  <a:srgbClr val="3366FF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2024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3F3D70F-826A-6D6A-FBFD-391D7F513BF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22649" y="1828800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D77233-37CF-C29A-6B0B-DA0AE213B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C5ACE-0499-4162-AF48-071B2A343F0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828479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3"/>
          <p:cNvGraphicFramePr>
            <a:graphicFrameLocks noGrp="1"/>
          </p:cNvGraphicFramePr>
          <p:nvPr>
            <p:ph/>
          </p:nvPr>
        </p:nvGraphicFramePr>
        <p:xfrm>
          <a:off x="2381250" y="912616"/>
          <a:ext cx="7429500" cy="4421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66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3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8984"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b="0">
                          <a:solidFill>
                            <a:srgbClr val="3366FF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INDIVIDUALS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2000" b="0">
                        <a:solidFill>
                          <a:srgbClr val="3366FF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>
                          <a:latin typeface="Arial Narrow" pitchFamily="34" charset="0"/>
                          <a:cs typeface="Arial" panose="020B0604020202020204" pitchFamily="34" charset="0"/>
                        </a:rPr>
                        <a:t>Seventh Tradition Self-Support Contributions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>
                          <a:latin typeface="+mn-lt"/>
                          <a:cs typeface="Arial" panose="020B0604020202020204" pitchFamily="34" charset="0"/>
                        </a:rPr>
                        <a:t>4,055,657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8649527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r>
                        <a:rPr lang="en-US" sz="1600">
                          <a:latin typeface="Arial Narrow" pitchFamily="34" charset="0"/>
                          <a:cs typeface="Arial" panose="020B0604020202020204" pitchFamily="34" charset="0"/>
                        </a:rPr>
                        <a:t>Average Contribution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>
                          <a:latin typeface="+mn-lt"/>
                          <a:cs typeface="Arial" panose="020B0604020202020204" pitchFamily="34" charset="0"/>
                        </a:rPr>
                        <a:t>124.25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r>
                        <a:rPr lang="en-US" sz="1600" b="0">
                          <a:latin typeface="Arial Narrow" pitchFamily="34" charset="0"/>
                          <a:cs typeface="Arial" panose="020B0604020202020204" pitchFamily="34" charset="0"/>
                        </a:rPr>
                        <a:t>Most Common Contribution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>
                          <a:latin typeface="+mn-lt"/>
                          <a:cs typeface="Arial" panose="020B0604020202020204" pitchFamily="34" charset="0"/>
                        </a:rPr>
                        <a:t>50.00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r>
                        <a:rPr lang="en-US" sz="1600" b="0">
                          <a:latin typeface="Arial Narrow" pitchFamily="34" charset="0"/>
                          <a:cs typeface="Arial" panose="020B0604020202020204" pitchFamily="34" charset="0"/>
                        </a:rPr>
                        <a:t>Number of Contributions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u="none">
                          <a:latin typeface="+mn-lt"/>
                          <a:cs typeface="Arial" panose="020B0604020202020204" pitchFamily="34" charset="0"/>
                        </a:rPr>
                        <a:t>32,640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000" b="0" kern="1200">
                          <a:solidFill>
                            <a:srgbClr val="3366FF"/>
                          </a:solidFill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GROUPS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>
                          <a:latin typeface="Arial Narrow" pitchFamily="34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lang="en-US" sz="1600" baseline="30000">
                          <a:latin typeface="Arial Narrow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1600">
                          <a:latin typeface="Arial Narrow" pitchFamily="34" charset="0"/>
                          <a:cs typeface="Arial" panose="020B0604020202020204" pitchFamily="34" charset="0"/>
                        </a:rPr>
                        <a:t> Tradition Self-Support Contributions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800" b="0">
                          <a:latin typeface="+mn-lt"/>
                          <a:cs typeface="Arial" panose="020B0604020202020204" pitchFamily="34" charset="0"/>
                        </a:rPr>
                        <a:t>7,192,917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8633252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="0">
                          <a:latin typeface="Arial Narrow" pitchFamily="34" charset="0"/>
                          <a:cs typeface="Arial" panose="020B0604020202020204" pitchFamily="34" charset="0"/>
                        </a:rPr>
                        <a:t>Number of Active Groups 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>
                          <a:latin typeface="+mn-lt"/>
                          <a:cs typeface="Arial" panose="020B0604020202020204" pitchFamily="34" charset="0"/>
                        </a:rPr>
                        <a:t>55,050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="0">
                          <a:latin typeface="Arial Narrow" pitchFamily="34" charset="0"/>
                          <a:cs typeface="Arial" panose="020B0604020202020204" pitchFamily="34" charset="0"/>
                        </a:rPr>
                        <a:t>Number of Groups Contributing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>
                          <a:latin typeface="+mn-lt"/>
                          <a:cs typeface="Arial" panose="020B0604020202020204" pitchFamily="34" charset="0"/>
                        </a:rPr>
                        <a:t>17,840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="0">
                          <a:latin typeface="Arial Narrow" pitchFamily="34" charset="0"/>
                          <a:cs typeface="Arial" panose="020B0604020202020204" pitchFamily="34" charset="0"/>
                        </a:rPr>
                        <a:t>Percentage of Groups Contributing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>
                          <a:latin typeface="+mn-lt"/>
                          <a:cs typeface="Arial" panose="020B0604020202020204" pitchFamily="34" charset="0"/>
                        </a:rPr>
                        <a:t>32.41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="0">
                          <a:latin typeface="Arial Narrow" pitchFamily="34" charset="0"/>
                          <a:cs typeface="Arial" panose="020B0604020202020204" pitchFamily="34" charset="0"/>
                        </a:rPr>
                        <a:t>Average Contributed by a Group During the Year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>
                          <a:latin typeface="+mn-lt"/>
                          <a:cs typeface="Arial" panose="020B0604020202020204" pitchFamily="34" charset="0"/>
                        </a:rPr>
                        <a:t>403.19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2718077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2192000" cy="762000"/>
          </a:xfrm>
        </p:spPr>
        <p:txBody>
          <a:bodyPr>
            <a:normAutofit/>
          </a:bodyPr>
          <a:lstStyle/>
          <a:p>
            <a:pPr algn="ctr"/>
            <a:r>
              <a:rPr lang="en-US" sz="2800" b="1">
                <a:solidFill>
                  <a:srgbClr val="3366FF"/>
                </a:solidFill>
                <a:latin typeface="Arial Black" panose="020B0A04020102020204" pitchFamily="34" charset="0"/>
              </a:rPr>
              <a:t>CONTRIBUTIONS STATISTICS 2024</a:t>
            </a:r>
          </a:p>
        </p:txBody>
      </p:sp>
    </p:spTree>
    <p:extLst>
      <p:ext uri="{BB962C8B-B14F-4D97-AF65-F5344CB8AC3E}">
        <p14:creationId xmlns:p14="http://schemas.microsoft.com/office/powerpoint/2010/main" val="1812025701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8236" y="134471"/>
            <a:ext cx="11295529" cy="1086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205079" algn="r"/>
            <a:r>
              <a:rPr sz="706" spc="-4">
                <a:latin typeface="Arial"/>
                <a:cs typeface="Arial"/>
              </a:rPr>
              <a:t>/</a:t>
            </a:r>
            <a:endParaRPr sz="706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 flipH="1">
            <a:off x="448235" y="134470"/>
            <a:ext cx="0" cy="6589059"/>
          </a:xfrm>
          <a:custGeom>
            <a:avLst/>
            <a:gdLst/>
            <a:ahLst/>
            <a:cxnLst/>
            <a:rect l="l" t="t" r="r" b="b"/>
            <a:pathLst>
              <a:path h="7467600">
                <a:moveTo>
                  <a:pt x="0" y="0"/>
                </a:moveTo>
                <a:lnTo>
                  <a:pt x="0" y="7467599"/>
                </a:lnTo>
                <a:lnTo>
                  <a:pt x="0" y="0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5" name="Title 44">
            <a:extLst>
              <a:ext uri="{FF2B5EF4-FFF2-40B4-BE49-F238E27FC236}">
                <a16:creationId xmlns:a16="http://schemas.microsoft.com/office/drawing/2014/main" id="{6FFC484A-D2D9-488C-83AC-A053D8920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535" y="13447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spc="4">
                <a:solidFill>
                  <a:srgbClr val="3366FF"/>
                </a:solidFill>
                <a:latin typeface="Arial Black"/>
                <a:cs typeface="Arial Black"/>
              </a:rPr>
              <a:t> Number of Group Contributions by Dollar </a:t>
            </a:r>
            <a:r>
              <a:rPr lang="en-US" sz="4400" b="1" spc="-49">
                <a:solidFill>
                  <a:srgbClr val="3366FF"/>
                </a:solidFill>
                <a:latin typeface="Arial Black"/>
                <a:cs typeface="Arial Black"/>
              </a:rPr>
              <a:t>V</a:t>
            </a:r>
            <a:r>
              <a:rPr lang="en-US" sz="4400" b="1" spc="4">
                <a:solidFill>
                  <a:srgbClr val="3366FF"/>
                </a:solidFill>
                <a:latin typeface="Arial Black"/>
                <a:cs typeface="Arial Black"/>
              </a:rPr>
              <a:t>alue 2024</a:t>
            </a:r>
            <a:br>
              <a:rPr lang="en-US" sz="4400">
                <a:latin typeface="Arial Black"/>
                <a:cs typeface="Arial Black"/>
              </a:rPr>
            </a:br>
            <a:endParaRPr lang="en-US"/>
          </a:p>
        </p:txBody>
      </p:sp>
      <p:graphicFrame>
        <p:nvGraphicFramePr>
          <p:cNvPr id="48" name="Chart 47">
            <a:extLst>
              <a:ext uri="{FF2B5EF4-FFF2-40B4-BE49-F238E27FC236}">
                <a16:creationId xmlns:a16="http://schemas.microsoft.com/office/drawing/2014/main" id="{80369453-09BF-48FE-9EC5-E57B4B3092AF}"/>
              </a:ext>
            </a:extLst>
          </p:cNvPr>
          <p:cNvGraphicFramePr/>
          <p:nvPr/>
        </p:nvGraphicFramePr>
        <p:xfrm>
          <a:off x="757337" y="889995"/>
          <a:ext cx="10667995" cy="58335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1F61B4A-60CD-33B7-4D02-49FFE63CBB7E}"/>
              </a:ext>
            </a:extLst>
          </p:cNvPr>
          <p:cNvGraphicFramePr/>
          <p:nvPr/>
        </p:nvGraphicFramePr>
        <p:xfrm>
          <a:off x="842865" y="1022862"/>
          <a:ext cx="10667995" cy="58335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4840257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8236" y="134471"/>
            <a:ext cx="11295529" cy="1086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205079" algn="r"/>
            <a:r>
              <a:rPr sz="706" spc="-4">
                <a:latin typeface="Arial"/>
                <a:cs typeface="Arial"/>
              </a:rPr>
              <a:t>/</a:t>
            </a:r>
            <a:endParaRPr sz="706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 flipH="1">
            <a:off x="448235" y="134470"/>
            <a:ext cx="0" cy="6589059"/>
          </a:xfrm>
          <a:custGeom>
            <a:avLst/>
            <a:gdLst/>
            <a:ahLst/>
            <a:cxnLst/>
            <a:rect l="l" t="t" r="r" b="b"/>
            <a:pathLst>
              <a:path h="7467600">
                <a:moveTo>
                  <a:pt x="0" y="0"/>
                </a:moveTo>
                <a:lnTo>
                  <a:pt x="0" y="7467599"/>
                </a:lnTo>
                <a:lnTo>
                  <a:pt x="0" y="0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5" name="Title 44">
            <a:extLst>
              <a:ext uri="{FF2B5EF4-FFF2-40B4-BE49-F238E27FC236}">
                <a16:creationId xmlns:a16="http://schemas.microsoft.com/office/drawing/2014/main" id="{6FFC484A-D2D9-488C-83AC-A053D8920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535" y="13447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spc="4">
                <a:solidFill>
                  <a:srgbClr val="3366FF"/>
                </a:solidFill>
                <a:latin typeface="Arial Black"/>
                <a:cs typeface="Arial Black"/>
              </a:rPr>
              <a:t> Number of Individual Contributions by Dollar </a:t>
            </a:r>
            <a:r>
              <a:rPr lang="en-US" sz="4400" b="1" spc="-49">
                <a:solidFill>
                  <a:srgbClr val="3366FF"/>
                </a:solidFill>
                <a:latin typeface="Arial Black"/>
                <a:cs typeface="Arial Black"/>
              </a:rPr>
              <a:t>V</a:t>
            </a:r>
            <a:r>
              <a:rPr lang="en-US" sz="4400" b="1" spc="4">
                <a:solidFill>
                  <a:srgbClr val="3366FF"/>
                </a:solidFill>
                <a:latin typeface="Arial Black"/>
                <a:cs typeface="Arial Black"/>
              </a:rPr>
              <a:t>alue 2024</a:t>
            </a:r>
            <a:br>
              <a:rPr lang="en-US" sz="4400">
                <a:latin typeface="Arial Black"/>
                <a:cs typeface="Arial Black"/>
              </a:rPr>
            </a:br>
            <a:endParaRPr lang="en-US"/>
          </a:p>
        </p:txBody>
      </p:sp>
      <p:graphicFrame>
        <p:nvGraphicFramePr>
          <p:cNvPr id="48" name="Chart 47">
            <a:extLst>
              <a:ext uri="{FF2B5EF4-FFF2-40B4-BE49-F238E27FC236}">
                <a16:creationId xmlns:a16="http://schemas.microsoft.com/office/drawing/2014/main" id="{80369453-09BF-48FE-9EC5-E57B4B3092AF}"/>
              </a:ext>
            </a:extLst>
          </p:cNvPr>
          <p:cNvGraphicFramePr/>
          <p:nvPr/>
        </p:nvGraphicFramePr>
        <p:xfrm>
          <a:off x="757337" y="1059370"/>
          <a:ext cx="10667995" cy="58335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1F61B4A-60CD-33B7-4D02-49FFE63CBB7E}"/>
              </a:ext>
            </a:extLst>
          </p:cNvPr>
          <p:cNvGraphicFramePr/>
          <p:nvPr/>
        </p:nvGraphicFramePr>
        <p:xfrm>
          <a:off x="954652" y="889995"/>
          <a:ext cx="10667995" cy="58335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3E1D446-36FB-A1A8-0BF7-852172F6760D}"/>
              </a:ext>
            </a:extLst>
          </p:cNvPr>
          <p:cNvSpPr txBox="1"/>
          <p:nvPr/>
        </p:nvSpPr>
        <p:spPr>
          <a:xfrm flipH="1">
            <a:off x="6293562" y="2057400"/>
            <a:ext cx="4222037" cy="92333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Exactly $5,000			59</a:t>
            </a:r>
          </a:p>
          <a:p>
            <a:r>
              <a:rPr lang="en-US"/>
              <a:t>Between $5,000 and $7,500		  4</a:t>
            </a:r>
          </a:p>
          <a:p>
            <a:r>
              <a:rPr lang="en-US"/>
              <a:t>Exactly $7,500			  7</a:t>
            </a:r>
          </a:p>
        </p:txBody>
      </p:sp>
    </p:spTree>
    <p:extLst>
      <p:ext uri="{BB962C8B-B14F-4D97-AF65-F5344CB8AC3E}">
        <p14:creationId xmlns:p14="http://schemas.microsoft.com/office/powerpoint/2010/main" val="2832528289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69" name="Group 65"/>
          <p:cNvGraphicFramePr>
            <a:graphicFrameLocks noGrp="1"/>
          </p:cNvGraphicFramePr>
          <p:nvPr>
            <p:ph/>
          </p:nvPr>
        </p:nvGraphicFramePr>
        <p:xfrm>
          <a:off x="457200" y="1066800"/>
          <a:ext cx="11506200" cy="4855289"/>
        </p:xfrm>
        <a:graphic>
          <a:graphicData uri="http://schemas.openxmlformats.org/drawingml/2006/table">
            <a:tbl>
              <a:tblPr/>
              <a:tblGrid>
                <a:gridCol w="49894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2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78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466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2918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3366FF"/>
                        </a:solidFill>
                        <a:effectLst/>
                        <a:latin typeface="Arial Narrow" pitchFamily="34" charset="0"/>
                        <a:cs typeface="Arial"/>
                      </a:endParaRPr>
                    </a:p>
                  </a:txBody>
                  <a:tcPr marT="45702" marB="45702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Arial Narrow" pitchFamily="34" charset="0"/>
                          <a:cs typeface="Arial" panose="020B0604020202020204" pitchFamily="34" charset="0"/>
                        </a:rPr>
                        <a:t>2024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Arial Narrow" pitchFamily="34" charset="0"/>
                          <a:cs typeface="Arial" panose="020B0604020202020204" pitchFamily="34" charset="0"/>
                        </a:rPr>
                        <a:t>ACTUAL</a:t>
                      </a:r>
                    </a:p>
                  </a:txBody>
                  <a:tcPr marT="45702" marB="45702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Arial Narrow" pitchFamily="34" charset="0"/>
                          <a:cs typeface="Arial" panose="020B0604020202020204" pitchFamily="34" charset="0"/>
                        </a:rPr>
                        <a:t>2024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Arial Narrow" pitchFamily="34" charset="0"/>
                          <a:cs typeface="Arial" panose="020B0604020202020204" pitchFamily="34" charset="0"/>
                        </a:rPr>
                        <a:t>BUDGET</a:t>
                      </a:r>
                    </a:p>
                  </a:txBody>
                  <a:tcPr marT="45702" marB="45702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Arial Narrow" pitchFamily="34" charset="0"/>
                          <a:cs typeface="Arial" panose="020B0604020202020204" pitchFamily="34" charset="0"/>
                        </a:rPr>
                        <a:t>INCREASE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Arial" panose="020B0604020202020204" pitchFamily="34" charset="0"/>
                        </a:rPr>
                        <a:t>(DECREASE)</a:t>
                      </a:r>
                    </a:p>
                  </a:txBody>
                  <a:tcPr marT="45702" marB="45702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74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anose="020B0604020202020204" pitchFamily="34" charset="0"/>
                        </a:rPr>
                        <a:t>Gross Sales – Literature</a:t>
                      </a:r>
                      <a:endParaRPr kumimoji="0" lang="en-US" altLang="en-US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>
                          <a:latin typeface="Arial Narrow" pitchFamily="34" charset="0"/>
                          <a:cs typeface="Arial" panose="020B0604020202020204" pitchFamily="34" charset="0"/>
                        </a:rPr>
                        <a:t>14,452,652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>
                          <a:latin typeface="Arial Narrow" pitchFamily="34" charset="0"/>
                          <a:cs typeface="Arial" panose="020B0604020202020204" pitchFamily="34" charset="0"/>
                        </a:rPr>
                        <a:t>16,817,345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Arial" panose="020B0604020202020204" pitchFamily="34" charset="0"/>
                        </a:rPr>
                        <a:t>(2,364693)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07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en-US" sz="16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Discounts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>
                          <a:solidFill>
                            <a:srgbClr val="FF0000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(568,359)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>
                          <a:solidFill>
                            <a:srgbClr val="FF0000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(252,260)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Arial" panose="020B0604020202020204" pitchFamily="34" charset="0"/>
                        </a:rPr>
                        <a:t>(316,099)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7523918"/>
                  </a:ext>
                </a:extLst>
              </a:tr>
              <a:tr h="5607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en-US" sz="16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Shipping Charges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>
                          <a:latin typeface="Arial Narrow" pitchFamily="34" charset="0"/>
                          <a:cs typeface="Arial" panose="020B0604020202020204" pitchFamily="34" charset="0"/>
                        </a:rPr>
                        <a:t>340,280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>
                          <a:latin typeface="Arial Narrow" pitchFamily="34" charset="0"/>
                          <a:cs typeface="Arial" panose="020B0604020202020204" pitchFamily="34" charset="0"/>
                        </a:rPr>
                        <a:t>336,347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anose="020B0604020202020204" pitchFamily="34" charset="0"/>
                        </a:rPr>
                        <a:t>3,933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8680766"/>
                  </a:ext>
                </a:extLst>
              </a:tr>
              <a:tr h="5607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en-US" sz="16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Net Sales - Literature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>
                          <a:latin typeface="Arial Narrow" pitchFamily="34" charset="0"/>
                          <a:cs typeface="Arial" panose="020B0604020202020204" pitchFamily="34" charset="0"/>
                        </a:rPr>
                        <a:t>14,224,553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>
                          <a:latin typeface="Arial Narrow" pitchFamily="34" charset="0"/>
                          <a:cs typeface="Arial" panose="020B0604020202020204" pitchFamily="34" charset="0"/>
                        </a:rPr>
                        <a:t>16,901,432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Arial" panose="020B0604020202020204" pitchFamily="34" charset="0"/>
                        </a:rPr>
                        <a:t>(2,676,879)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2331687"/>
                  </a:ext>
                </a:extLst>
              </a:tr>
              <a:tr h="56074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anose="020B0604020202020204" pitchFamily="34" charset="0"/>
                        </a:rPr>
                        <a:t>Cost of Literature Sold 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anose="020B0604020202020204" pitchFamily="34" charset="0"/>
                        </a:rPr>
                        <a:t>6,585,045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anose="020B0604020202020204" pitchFamily="34" charset="0"/>
                        </a:rPr>
                        <a:t>8,408,672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Arial" panose="020B0604020202020204" pitchFamily="34" charset="0"/>
                        </a:rPr>
                        <a:t>(1,823,627)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074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anose="020B0604020202020204" pitchFamily="34" charset="0"/>
                        </a:rPr>
                        <a:t>Gross Profit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anose="020B0604020202020204" pitchFamily="34" charset="0"/>
                        </a:rPr>
                        <a:t>7,639,508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anose="020B0604020202020204" pitchFamily="34" charset="0"/>
                        </a:rPr>
                        <a:t>8,492,760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Arial" panose="020B0604020202020204" pitchFamily="34" charset="0"/>
                        </a:rPr>
                        <a:t>(853,252)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163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anose="020B0604020202020204" pitchFamily="34" charset="0"/>
                        </a:rPr>
                        <a:t>Gross Profit Percentage 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anose="020B0604020202020204" pitchFamily="34" charset="0"/>
                        </a:rPr>
                        <a:t>52.9%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anose="020B0604020202020204" pitchFamily="34" charset="0"/>
                        </a:rPr>
                        <a:t>50.2%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Arial" panose="020B0604020202020204" pitchFamily="34" charset="0"/>
                        </a:rPr>
                        <a:t>(2.7%)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1586" name="Text Box 82"/>
          <p:cNvSpPr txBox="1">
            <a:spLocks noChangeArrowheads="1"/>
          </p:cNvSpPr>
          <p:nvPr/>
        </p:nvSpPr>
        <p:spPr bwMode="auto">
          <a:xfrm>
            <a:off x="43963" y="0"/>
            <a:ext cx="12191999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sz="2800" b="1">
                <a:solidFill>
                  <a:srgbClr val="3366FF"/>
                </a:solidFill>
                <a:highlight>
                  <a:srgbClr val="FFFF00"/>
                </a:highlight>
                <a:latin typeface="Arial Black" panose="020B0A04020102020204" pitchFamily="34" charset="0"/>
              </a:rPr>
              <a:t>AAWS </a:t>
            </a:r>
            <a:r>
              <a:rPr lang="en-US" altLang="en-US" sz="2800" b="1">
                <a:solidFill>
                  <a:srgbClr val="3366FF"/>
                </a:solidFill>
                <a:latin typeface="Arial Black" panose="020B0A04020102020204" pitchFamily="34" charset="0"/>
              </a:rPr>
              <a:t>– PUBLISHING – 2024 ACTUAL </a:t>
            </a:r>
            <a:r>
              <a:rPr lang="en-US" altLang="en-US" sz="2000" b="1">
                <a:solidFill>
                  <a:srgbClr val="3366FF"/>
                </a:solidFill>
                <a:latin typeface="Arial Black" panose="020B0A04020102020204" pitchFamily="34" charset="0"/>
              </a:rPr>
              <a:t>VS</a:t>
            </a:r>
            <a:r>
              <a:rPr lang="en-US" altLang="en-US" sz="2800" b="1">
                <a:solidFill>
                  <a:srgbClr val="3366FF"/>
                </a:solidFill>
                <a:latin typeface="Arial Black" panose="020B0A04020102020204" pitchFamily="34" charset="0"/>
              </a:rPr>
              <a:t> 2024 BUDGET</a:t>
            </a:r>
            <a:r>
              <a:rPr lang="en-US" altLang="en-US" sz="2800" b="1">
                <a:solidFill>
                  <a:srgbClr val="33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849100" y="6638156"/>
            <a:ext cx="381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b="1">
              <a:latin typeface="Arial Narrow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46035"/>
            <a:ext cx="12192001" cy="1233230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2000">
                <a:solidFill>
                  <a:srgbClr val="3333FF"/>
                </a:solidFill>
                <a:highlight>
                  <a:srgbClr val="FFFF00"/>
                </a:highlight>
                <a:latin typeface="Arial Black" panose="020B0A04020102020204" pitchFamily="34" charset="0"/>
              </a:rPr>
              <a:t>GSO </a:t>
            </a:r>
            <a:r>
              <a:rPr lang="en-US" sz="2000">
                <a:solidFill>
                  <a:srgbClr val="3333FF"/>
                </a:solidFill>
                <a:latin typeface="Arial Black" panose="020B0A04020102020204" pitchFamily="34" charset="0"/>
              </a:rPr>
              <a:t>OPERATING EXPENSES – 2024</a:t>
            </a:r>
            <a:br>
              <a:rPr lang="en-US" sz="2000">
                <a:solidFill>
                  <a:srgbClr val="3333FF"/>
                </a:solidFill>
                <a:latin typeface="Arial Black" panose="020B0A04020102020204" pitchFamily="34" charset="0"/>
              </a:rPr>
            </a:br>
            <a:r>
              <a:rPr lang="en-US" sz="2000">
                <a:solidFill>
                  <a:srgbClr val="3333FF"/>
                </a:solidFill>
                <a:latin typeface="Arial Black" panose="020B0A04020102020204" pitchFamily="34" charset="0"/>
              </a:rPr>
              <a:t>FINANCIAL STATEMENT EXPENSE CATEGORIES</a:t>
            </a:r>
            <a:br>
              <a:rPr lang="en-US" sz="2000">
                <a:solidFill>
                  <a:srgbClr val="3333FF"/>
                </a:solidFill>
                <a:latin typeface="Arial Black" panose="020B0A04020102020204" pitchFamily="34" charset="0"/>
              </a:rPr>
            </a:br>
            <a:r>
              <a:rPr lang="en-US" sz="2000">
                <a:solidFill>
                  <a:srgbClr val="3333FF"/>
                </a:solidFill>
                <a:latin typeface="Arial Black" panose="020B0A04020102020204" pitchFamily="34" charset="0"/>
              </a:rPr>
              <a:t>PERCENTAGE BREAKDOWN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9666" y="1371600"/>
          <a:ext cx="12191999" cy="586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1689492" y="6488668"/>
            <a:ext cx="5025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5858171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A84B0-3D60-5BE4-8077-DF20D3E34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16E88-55A6-3BE9-6B83-AD24EDBFC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46035"/>
            <a:ext cx="12192001" cy="1233230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2000">
                <a:solidFill>
                  <a:srgbClr val="3333FF"/>
                </a:solidFill>
                <a:highlight>
                  <a:srgbClr val="FFFF00"/>
                </a:highlight>
                <a:latin typeface="Arial Black" panose="020B0A04020102020204" pitchFamily="34" charset="0"/>
              </a:rPr>
              <a:t>GSO </a:t>
            </a:r>
            <a:r>
              <a:rPr lang="en-US" sz="2000">
                <a:solidFill>
                  <a:srgbClr val="3333FF"/>
                </a:solidFill>
                <a:latin typeface="Arial Black" panose="020B0A04020102020204" pitchFamily="34" charset="0"/>
              </a:rPr>
              <a:t>PROFESSIONAL FEES– 2024</a:t>
            </a:r>
            <a:br>
              <a:rPr lang="en-US" sz="2000">
                <a:solidFill>
                  <a:srgbClr val="3333FF"/>
                </a:solidFill>
                <a:latin typeface="Arial Black" panose="020B0A04020102020204" pitchFamily="34" charset="0"/>
              </a:rPr>
            </a:br>
            <a:r>
              <a:rPr lang="en-US" sz="2000">
                <a:solidFill>
                  <a:srgbClr val="3333FF"/>
                </a:solidFill>
                <a:latin typeface="Arial Black" panose="020B0A04020102020204" pitchFamily="34" charset="0"/>
              </a:rPr>
              <a:t>PERCENTAGE BREAKDOWN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851DA29B-6AA0-BDF8-59F7-5EB853260FA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9666" y="1371600"/>
          <a:ext cx="12191999" cy="586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FB66467-C305-AE10-B8F5-B21D9CD28EB9}"/>
              </a:ext>
            </a:extLst>
          </p:cNvPr>
          <p:cNvSpPr txBox="1"/>
          <p:nvPr/>
        </p:nvSpPr>
        <p:spPr>
          <a:xfrm>
            <a:off x="11689492" y="6488668"/>
            <a:ext cx="5025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3678503"/>
      </p:ext>
    </p:extLst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EFC37-3BA3-5502-6CD2-C106C8ED3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DDCD0-8CB9-AB78-EC49-A222FBE96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46035"/>
            <a:ext cx="12192001" cy="1233230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2000">
                <a:solidFill>
                  <a:srgbClr val="3333FF"/>
                </a:solidFill>
                <a:highlight>
                  <a:srgbClr val="FFFF00"/>
                </a:highlight>
                <a:latin typeface="Arial Black" panose="020B0A04020102020204" pitchFamily="34" charset="0"/>
              </a:rPr>
              <a:t>GRAPEVINE </a:t>
            </a:r>
            <a:r>
              <a:rPr lang="en-US" sz="2000">
                <a:solidFill>
                  <a:srgbClr val="3333FF"/>
                </a:solidFill>
                <a:latin typeface="Arial Black" panose="020B0A04020102020204" pitchFamily="34" charset="0"/>
              </a:rPr>
              <a:t>OPERATING EXPENSES – 2024</a:t>
            </a:r>
            <a:br>
              <a:rPr lang="en-US" sz="2000">
                <a:solidFill>
                  <a:srgbClr val="3333FF"/>
                </a:solidFill>
                <a:latin typeface="Arial Black" panose="020B0A04020102020204" pitchFamily="34" charset="0"/>
              </a:rPr>
            </a:br>
            <a:r>
              <a:rPr lang="en-US" sz="2000">
                <a:solidFill>
                  <a:srgbClr val="3333FF"/>
                </a:solidFill>
                <a:latin typeface="Arial Black" panose="020B0A04020102020204" pitchFamily="34" charset="0"/>
              </a:rPr>
              <a:t>FINANCIAL STATEMENT EXPENSE CATEGORIES</a:t>
            </a:r>
            <a:br>
              <a:rPr lang="en-US" sz="2000">
                <a:solidFill>
                  <a:srgbClr val="3333FF"/>
                </a:solidFill>
                <a:latin typeface="Arial Black" panose="020B0A04020102020204" pitchFamily="34" charset="0"/>
              </a:rPr>
            </a:br>
            <a:r>
              <a:rPr lang="en-US" sz="2000">
                <a:solidFill>
                  <a:srgbClr val="3333FF"/>
                </a:solidFill>
                <a:latin typeface="Arial Black" panose="020B0A04020102020204" pitchFamily="34" charset="0"/>
              </a:rPr>
              <a:t>PERCENTAGE BREAKDOWN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D51A38DA-5D54-C0BA-8FA5-DD5D6FBB82E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9666" y="1371600"/>
          <a:ext cx="12191999" cy="586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10CB150-1DF0-F896-3BFF-396EC03A9BE4}"/>
              </a:ext>
            </a:extLst>
          </p:cNvPr>
          <p:cNvSpPr txBox="1"/>
          <p:nvPr/>
        </p:nvSpPr>
        <p:spPr>
          <a:xfrm>
            <a:off x="11689492" y="6488668"/>
            <a:ext cx="5025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881870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5169"/>
            <a:ext cx="12192000" cy="1066801"/>
          </a:xfrm>
        </p:spPr>
        <p:txBody>
          <a:bodyPr>
            <a:normAutofit/>
          </a:bodyPr>
          <a:lstStyle/>
          <a:p>
            <a:pPr algn="ctr"/>
            <a:r>
              <a:rPr lang="en-US" altLang="en-US" sz="3200" b="1">
                <a:solidFill>
                  <a:srgbClr val="3366FF"/>
                </a:solidFill>
                <a:latin typeface="Arial Black" panose="020B0A04020102020204" pitchFamily="34" charset="0"/>
              </a:rPr>
              <a:t>2024 PRUDENT RESERVE </a:t>
            </a:r>
            <a:endParaRPr lang="en-US" sz="3200">
              <a:solidFill>
                <a:srgbClr val="3366FF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A6F5F7CE-04D7-47A1-8800-B466D8A327B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62000" y="748877"/>
          <a:ext cx="6172200" cy="18542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419600">
                  <a:extLst>
                    <a:ext uri="{9D8B030D-6E8A-4147-A177-3AD203B41FA5}">
                      <a16:colId xmlns:a16="http://schemas.microsoft.com/office/drawing/2014/main" val="90724168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1412564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Beginning Balance January 1,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12,630,863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323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Investment Earnings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348,527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28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/>
                        <a:t>Drawdowns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>
                          <a:solidFill>
                            <a:srgbClr val="FF0000"/>
                          </a:solidFill>
                        </a:rPr>
                        <a:t>(1,064,652)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795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Additions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182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bg1"/>
                          </a:solidFill>
                        </a:rPr>
                        <a:t>Ending Balance December 31, 2024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11,914,738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652473"/>
                  </a:ext>
                </a:extLst>
              </a:tr>
            </a:tbl>
          </a:graphicData>
        </a:graphic>
      </p:graphicFrame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56521B77-B5FC-4217-B483-7BB61FAF85A2}"/>
              </a:ext>
            </a:extLst>
          </p:cNvPr>
          <p:cNvGraphicFramePr>
            <a:graphicFrameLocks noGrp="1"/>
          </p:cNvGraphicFramePr>
          <p:nvPr/>
        </p:nvGraphicFramePr>
        <p:xfrm>
          <a:off x="730045" y="2830208"/>
          <a:ext cx="80772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680638220"/>
                    </a:ext>
                  </a:extLst>
                </a:gridCol>
                <a:gridCol w="4013200">
                  <a:extLst>
                    <a:ext uri="{9D8B030D-6E8A-4147-A177-3AD203B41FA5}">
                      <a16:colId xmlns:a16="http://schemas.microsoft.com/office/drawing/2014/main" val="9497774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Composition of Ending Balance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32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Cash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4,268,422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257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Certificates of Deposit (CDARs)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8,030,470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668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Accrued Interest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155,846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908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Less Grapevine subscription liability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>
                          <a:solidFill>
                            <a:srgbClr val="FF0000"/>
                          </a:solidFill>
                        </a:rPr>
                        <a:t>(540,000)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855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bg1"/>
                          </a:solidFill>
                        </a:rPr>
                        <a:t>Ending Balance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11,914,738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2427350"/>
                  </a:ext>
                </a:extLst>
              </a:tr>
            </a:tbl>
          </a:graphicData>
        </a:graphic>
      </p:graphicFrame>
      <p:graphicFrame>
        <p:nvGraphicFramePr>
          <p:cNvPr id="7" name="Table 5">
            <a:extLst>
              <a:ext uri="{FF2B5EF4-FFF2-40B4-BE49-F238E27FC236}">
                <a16:creationId xmlns:a16="http://schemas.microsoft.com/office/drawing/2014/main" id="{17A919EE-67BD-43EB-AACB-48BC0CA3DE0A}"/>
              </a:ext>
            </a:extLst>
          </p:cNvPr>
          <p:cNvGraphicFramePr/>
          <p:nvPr/>
        </p:nvGraphicFramePr>
        <p:xfrm>
          <a:off x="766916" y="5257800"/>
          <a:ext cx="8382001" cy="13817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674577">
                  <a:extLst>
                    <a:ext uri="{9D8B030D-6E8A-4147-A177-3AD203B41FA5}">
                      <a16:colId xmlns:a16="http://schemas.microsoft.com/office/drawing/2014/main" val="907241681"/>
                    </a:ext>
                  </a:extLst>
                </a:gridCol>
                <a:gridCol w="1853712">
                  <a:extLst>
                    <a:ext uri="{9D8B030D-6E8A-4147-A177-3AD203B41FA5}">
                      <a16:colId xmlns:a16="http://schemas.microsoft.com/office/drawing/2014/main" val="1141256466"/>
                    </a:ext>
                  </a:extLst>
                </a:gridCol>
                <a:gridCol w="1853712">
                  <a:extLst>
                    <a:ext uri="{9D8B030D-6E8A-4147-A177-3AD203B41FA5}">
                      <a16:colId xmlns:a16="http://schemas.microsoft.com/office/drawing/2014/main" val="856937811"/>
                    </a:ext>
                  </a:extLst>
                </a:gridCol>
              </a:tblGrid>
              <a:tr h="393700">
                <a:tc>
                  <a:txBody>
                    <a:bodyPr/>
                    <a:lstStyle/>
                    <a:p>
                      <a:r>
                        <a:rPr lang="en-US"/>
                        <a:t>Number of Months Expenses Held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Based on 2024 actual exp.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Based on 2025 budget exp.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323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January 1,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6.95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6.79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28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December 31,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6.56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6.40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4806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6484907"/>
      </p:ext>
    </p:extLst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46893" y="0"/>
            <a:ext cx="12192000" cy="762000"/>
          </a:xfrm>
        </p:spPr>
        <p:txBody>
          <a:bodyPr>
            <a:noAutofit/>
          </a:bodyPr>
          <a:lstStyle/>
          <a:p>
            <a:pPr algn="ctr"/>
            <a:r>
              <a:rPr lang="en-US" sz="2800" b="1">
                <a:solidFill>
                  <a:srgbClr val="3366FF"/>
                </a:solidFill>
                <a:latin typeface="Arial Black" panose="020B0A04020102020204" pitchFamily="34" charset="0"/>
              </a:rPr>
              <a:t>USES OF GSB’s RESERVE FUND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507" y="1142999"/>
            <a:ext cx="11887200" cy="4536831"/>
          </a:xfrm>
        </p:spPr>
        <p:txBody>
          <a:bodyPr>
            <a:normAutofit/>
          </a:bodyPr>
          <a:lstStyle/>
          <a:p>
            <a:pPr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n-US" sz="2800">
                <a:latin typeface="Arial Narrow" pitchFamily="34" charset="0"/>
              </a:rPr>
              <a:t>Concept of GSB’s Prudent Reserve – not same as in your Home Group’s reserve</a:t>
            </a:r>
          </a:p>
          <a:p>
            <a:pPr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n-US" sz="2800">
                <a:latin typeface="Arial Narrow" pitchFamily="34" charset="0"/>
              </a:rPr>
              <a:t>GSB’s Reserve Fund covers much more</a:t>
            </a:r>
          </a:p>
          <a:p>
            <a:pPr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n-US" sz="2800">
                <a:latin typeface="Arial Narrow" pitchFamily="34" charset="0"/>
              </a:rPr>
              <a:t>In 1967, the General Service Conference issued the Advisory Action that “The GSB make use of investment income from the Reserve Fund for whatever purpose the Board may authorize”. </a:t>
            </a:r>
          </a:p>
          <a:p>
            <a:pPr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n-US" sz="2800">
                <a:latin typeface="Arial Narrow" pitchFamily="34" charset="0"/>
              </a:rPr>
              <a:t>Broadly, this could include, whether planned or unplanned: </a:t>
            </a:r>
          </a:p>
          <a:p>
            <a:pPr lvl="1"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n-US">
                <a:latin typeface="Arial Narrow" pitchFamily="34" charset="0"/>
              </a:rPr>
              <a:t>Operating Deficits of AAWS or Grapevine</a:t>
            </a:r>
          </a:p>
          <a:p>
            <a:pPr lvl="1"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n-US">
                <a:latin typeface="Arial Narrow" pitchFamily="34" charset="0"/>
              </a:rPr>
              <a:t>Periodic expenditures such as an office renovation or major technical upgrade</a:t>
            </a:r>
          </a:p>
          <a:p>
            <a:pPr lvl="1"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n-US">
                <a:latin typeface="Arial Narrow" pitchFamily="34" charset="0"/>
              </a:rPr>
              <a:t>Extraordinary expenses outside of “normal” operations</a:t>
            </a:r>
          </a:p>
          <a:p>
            <a:pPr marL="228600" lvl="1">
              <a:spcBef>
                <a:spcPts val="1000"/>
              </a:spcBef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n-US" sz="2800">
                <a:latin typeface="Arial Narrow" pitchFamily="34" charset="0"/>
              </a:rPr>
              <a:t>A Reserve Fund policy was adopted by the General Service Board in 2022.</a:t>
            </a:r>
          </a:p>
          <a:p>
            <a:pPr>
              <a:buClr>
                <a:srgbClr val="3366FF"/>
              </a:buClr>
              <a:buFont typeface="Wingdings" panose="05000000000000000000" pitchFamily="2" charset="2"/>
              <a:buChar char="v"/>
            </a:pPr>
            <a:endParaRPr lang="en-US">
              <a:latin typeface="Arial Narrow" pitchFamily="34" charset="0"/>
            </a:endParaRPr>
          </a:p>
          <a:p>
            <a:pPr marL="0" indent="0">
              <a:buClr>
                <a:srgbClr val="3366FF"/>
              </a:buClr>
              <a:buNone/>
            </a:pPr>
            <a:endParaRPr lang="en-US" sz="800">
              <a:latin typeface="Arial Narrow" pitchFamily="34" charset="0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624940"/>
      </p:ext>
    </p:extLst>
  </p:cSld>
  <p:clrMapOvr>
    <a:masterClrMapping/>
  </p:clrMapOvr>
  <p:transition spd="med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233AB-EF43-B169-1F87-BC125A476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>
                <a:solidFill>
                  <a:srgbClr val="0066FF"/>
                </a:solidFill>
                <a:latin typeface="Arial Black" panose="020B0A04020102020204" pitchFamily="34" charset="0"/>
              </a:rPr>
              <a:t>WORLD SERVICE MEETING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5AAF16-E368-D387-8B56-0A8F36CC6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C5ACE-0499-4162-AF48-071B2A343F0E}" type="slidenum">
              <a:rPr lang="en-US" smtClean="0"/>
              <a:t>16</a:t>
            </a:fld>
            <a:endParaRPr lang="en-US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4F66EFA0-F6FF-ABE3-46A8-9AD59AF3EDE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371600" y="1905000"/>
          <a:ext cx="9144000" cy="407606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2337910434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51175439"/>
                    </a:ext>
                  </a:extLst>
                </a:gridCol>
              </a:tblGrid>
              <a:tr h="370551">
                <a:tc>
                  <a:txBody>
                    <a:bodyPr/>
                    <a:lstStyle/>
                    <a:p>
                      <a:r>
                        <a:rPr lang="en-US" b="1"/>
                        <a:t>REVENUE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783723"/>
                  </a:ext>
                </a:extLst>
              </a:tr>
              <a:tr h="370551">
                <a:tc>
                  <a:txBody>
                    <a:bodyPr/>
                    <a:lstStyle/>
                    <a:p>
                      <a:r>
                        <a:rPr lang="en-US"/>
                        <a:t>Delegate Fees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148,000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325057"/>
                  </a:ext>
                </a:extLst>
              </a:tr>
              <a:tr h="370551">
                <a:tc>
                  <a:txBody>
                    <a:bodyPr/>
                    <a:lstStyle/>
                    <a:p>
                      <a:r>
                        <a:rPr lang="en-US"/>
                        <a:t>Support from World Service Meeting Fund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94,772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075880"/>
                  </a:ext>
                </a:extLst>
              </a:tr>
              <a:tr h="370551">
                <a:tc>
                  <a:txBody>
                    <a:bodyPr/>
                    <a:lstStyle/>
                    <a:p>
                      <a:r>
                        <a:rPr lang="en-US"/>
                        <a:t>Support from AAWS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149,427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989744"/>
                  </a:ext>
                </a:extLst>
              </a:tr>
              <a:tr h="370551">
                <a:tc>
                  <a:txBody>
                    <a:bodyPr/>
                    <a:lstStyle/>
                    <a:p>
                      <a:r>
                        <a:rPr lang="en-US" b="1"/>
                        <a:t>TOTAL REVENUE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/>
                        <a:t>392,199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484502"/>
                  </a:ext>
                </a:extLst>
              </a:tr>
              <a:tr h="3705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364741"/>
                  </a:ext>
                </a:extLst>
              </a:tr>
              <a:tr h="370551">
                <a:tc>
                  <a:txBody>
                    <a:bodyPr/>
                    <a:lstStyle/>
                    <a:p>
                      <a:r>
                        <a:rPr lang="en-US" b="1"/>
                        <a:t>EXPENSE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361578"/>
                  </a:ext>
                </a:extLst>
              </a:tr>
              <a:tr h="370551">
                <a:tc>
                  <a:txBody>
                    <a:bodyPr/>
                    <a:lstStyle/>
                    <a:p>
                      <a:r>
                        <a:rPr lang="en-US"/>
                        <a:t>Professional Fees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34,469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400358"/>
                  </a:ext>
                </a:extLst>
              </a:tr>
              <a:tr h="370551">
                <a:tc>
                  <a:txBody>
                    <a:bodyPr/>
                    <a:lstStyle/>
                    <a:p>
                      <a:r>
                        <a:rPr lang="en-US"/>
                        <a:t>Travel and Meetings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356,380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722214"/>
                  </a:ext>
                </a:extLst>
              </a:tr>
              <a:tr h="370551">
                <a:tc>
                  <a:txBody>
                    <a:bodyPr/>
                    <a:lstStyle/>
                    <a:p>
                      <a:r>
                        <a:rPr lang="en-US"/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1,350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857982"/>
                  </a:ext>
                </a:extLst>
              </a:tr>
              <a:tr h="370551">
                <a:tc>
                  <a:txBody>
                    <a:bodyPr/>
                    <a:lstStyle/>
                    <a:p>
                      <a:r>
                        <a:rPr lang="en-US" b="1"/>
                        <a:t>TOTAL EXPENSE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/>
                        <a:t>392,199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3233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476498"/>
      </p:ext>
    </p:extLst>
  </p:cSld>
  <p:clrMapOvr>
    <a:masterClrMapping/>
  </p:clrMapOvr>
  <p:transition spd="med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368C5-7027-7F86-BFBE-C65FA7EEF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>
                <a:solidFill>
                  <a:srgbClr val="0066FF"/>
                </a:solidFill>
                <a:latin typeface="Arial Black" panose="020B0A04020102020204" pitchFamily="34" charset="0"/>
              </a:rPr>
              <a:t>MEETING GUIDE APP 2025 BUDGET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4F8D54-3BCF-6365-B299-CEC9970A7B4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indent="-515938">
              <a:lnSpc>
                <a:spcPct val="8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n-US" b="1">
                <a:latin typeface="Arial Narrow" pitchFamily="34" charset="0"/>
              </a:rPr>
              <a:t>Operations $43,426 </a:t>
            </a:r>
            <a:r>
              <a:rPr lang="en-US">
                <a:latin typeface="Arial Narrow" pitchFamily="34" charset="0"/>
              </a:rPr>
              <a:t>includes</a:t>
            </a:r>
          </a:p>
          <a:p>
            <a:pPr marL="800100" lvl="1" indent="-515938">
              <a:lnSpc>
                <a:spcPct val="8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US" sz="2800">
                <a:latin typeface="Arial Narrow" pitchFamily="34" charset="0"/>
              </a:rPr>
              <a:t>Database support </a:t>
            </a:r>
          </a:p>
          <a:p>
            <a:pPr marL="800100" lvl="1" indent="-515938">
              <a:lnSpc>
                <a:spcPct val="8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US" sz="2800">
                <a:latin typeface="Arial Narrow" pitchFamily="34" charset="0"/>
              </a:rPr>
              <a:t>Systems support</a:t>
            </a:r>
          </a:p>
          <a:p>
            <a:pPr marL="800100" lvl="1" indent="-515938">
              <a:lnSpc>
                <a:spcPct val="8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US" sz="2800">
                <a:latin typeface="Arial Narrow" pitchFamily="34" charset="0"/>
              </a:rPr>
              <a:t>User interface support</a:t>
            </a:r>
          </a:p>
          <a:p>
            <a:pPr marL="800100" lvl="1" indent="-515938">
              <a:lnSpc>
                <a:spcPct val="8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US" sz="2800">
                <a:latin typeface="Arial Narrow" pitchFamily="34" charset="0"/>
              </a:rPr>
              <a:t>Customer support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0FD43E-3259-7998-7705-0D7EA1D52AC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284162" lvl="1" indent="-515938">
              <a:lnSpc>
                <a:spcPct val="8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US" sz="2800" b="1">
                <a:latin typeface="Arial Narrow" pitchFamily="34" charset="0"/>
              </a:rPr>
              <a:t>Development $50,100 </a:t>
            </a:r>
            <a:r>
              <a:rPr lang="en-US" sz="2800">
                <a:latin typeface="Arial Narrow" pitchFamily="34" charset="0"/>
              </a:rPr>
              <a:t>includes</a:t>
            </a:r>
          </a:p>
          <a:p>
            <a:pPr marL="800100" lvl="1" indent="-515938">
              <a:lnSpc>
                <a:spcPct val="8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US" sz="2800">
                <a:latin typeface="Arial Narrow" pitchFamily="34" charset="0"/>
              </a:rPr>
              <a:t>Improve the user interface to specific online vs. in person features</a:t>
            </a:r>
          </a:p>
          <a:p>
            <a:pPr marL="800100" lvl="1" indent="-515938">
              <a:lnSpc>
                <a:spcPct val="8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US" sz="2800">
                <a:latin typeface="Arial Narrow" pitchFamily="34" charset="0"/>
              </a:rPr>
              <a:t>Improve the search experience </a:t>
            </a:r>
          </a:p>
          <a:p>
            <a:pPr marL="800100" lvl="1" indent="-515938">
              <a:lnSpc>
                <a:spcPct val="8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US" sz="2800">
                <a:latin typeface="Arial Narrow" pitchFamily="34" charset="0"/>
              </a:rPr>
              <a:t>Add events</a:t>
            </a:r>
          </a:p>
          <a:p>
            <a:pPr marL="800100" lvl="1" indent="-515938">
              <a:lnSpc>
                <a:spcPct val="8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US" sz="2800">
                <a:latin typeface="Arial Narrow" pitchFamily="34" charset="0"/>
              </a:rPr>
              <a:t>User research for the above improvements</a:t>
            </a:r>
          </a:p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B85B59-92D6-D094-9ED0-9E8C25A61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C5ACE-0499-4162-AF48-071B2A343F0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729980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1036</Words>
  <Application>Microsoft Office PowerPoint</Application>
  <PresentationFormat>Widescreen</PresentationFormat>
  <Paragraphs>234</Paragraphs>
  <Slides>17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Arial Black</vt:lpstr>
      <vt:lpstr>Arial Narrow</vt:lpstr>
      <vt:lpstr>Arial Rounded MT Bold</vt:lpstr>
      <vt:lpstr>Calibri</vt:lpstr>
      <vt:lpstr>Calibri Light</vt:lpstr>
      <vt:lpstr>Wingdings</vt:lpstr>
      <vt:lpstr>Office Theme</vt:lpstr>
      <vt:lpstr>2024 GSO FINANCIAL HIGHLIGHTS</vt:lpstr>
      <vt:lpstr>GSO EXPENSES BY CATEGORY IN 2024</vt:lpstr>
      <vt:lpstr>2024 GRAPEVINE FINANCIAL HIGHLIGHTS</vt:lpstr>
      <vt:lpstr>2025 GSO BUDGET</vt:lpstr>
      <vt:lpstr>PowerPoint Presentation</vt:lpstr>
      <vt:lpstr>CONTRIBUTIONS BY TYPE OF CONTRIBUTOR 2024</vt:lpstr>
      <vt:lpstr>CONTRIBUTIONS STATISTICS 2024</vt:lpstr>
      <vt:lpstr> Number of Group Contributions by Dollar Value 2024 </vt:lpstr>
      <vt:lpstr> Number of Individual Contributions by Dollar Value 2024 </vt:lpstr>
      <vt:lpstr>PowerPoint Presentation</vt:lpstr>
      <vt:lpstr>GSO OPERATING EXPENSES – 2024 FINANCIAL STATEMENT EXPENSE CATEGORIES PERCENTAGE BREAKDOWN</vt:lpstr>
      <vt:lpstr>GSO PROFESSIONAL FEES– 2024 PERCENTAGE BREAKDOWN</vt:lpstr>
      <vt:lpstr>GRAPEVINE OPERATING EXPENSES – 2024 FINANCIAL STATEMENT EXPENSE CATEGORIES PERCENTAGE BREAKDOWN</vt:lpstr>
      <vt:lpstr>2024 PRUDENT RESERVE </vt:lpstr>
      <vt:lpstr>USES OF GSB’s RESERVE FUND </vt:lpstr>
      <vt:lpstr>WORLD SERVICE MEETING</vt:lpstr>
      <vt:lpstr>MEETING GUIDE APP 2025 BUDGET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Richard Ortega</dc:creator>
  <cp:lastModifiedBy>Rudy Mejia</cp:lastModifiedBy>
  <cp:revision>1</cp:revision>
  <dcterms:created xsi:type="dcterms:W3CDTF">2025-05-09T02:43:57Z</dcterms:created>
  <dcterms:modified xsi:type="dcterms:W3CDTF">2025-05-19T16:56:53Z</dcterms:modified>
</cp:coreProperties>
</file>